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2"/>
  </p:notesMasterIdLst>
  <p:handoutMasterIdLst>
    <p:handoutMasterId r:id="rId23"/>
  </p:handoutMasterIdLst>
  <p:sldIdLst>
    <p:sldId id="927" r:id="rId6"/>
    <p:sldId id="955" r:id="rId7"/>
    <p:sldId id="964" r:id="rId8"/>
    <p:sldId id="967" r:id="rId9"/>
    <p:sldId id="969" r:id="rId10"/>
    <p:sldId id="264" r:id="rId11"/>
    <p:sldId id="270" r:id="rId12"/>
    <p:sldId id="266" r:id="rId13"/>
    <p:sldId id="290" r:id="rId14"/>
    <p:sldId id="970" r:id="rId15"/>
    <p:sldId id="962" r:id="rId16"/>
    <p:sldId id="958" r:id="rId17"/>
    <p:sldId id="946" r:id="rId18"/>
    <p:sldId id="953" r:id="rId19"/>
    <p:sldId id="948" r:id="rId20"/>
    <p:sldId id="960" r:id="rId21"/>
  </p:sldIdLst>
  <p:sldSz cx="12192000" cy="6858000"/>
  <p:notesSz cx="6858000" cy="9144000"/>
  <p:custDataLst>
    <p:tags r:id="rId24"/>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B29"/>
    <a:srgbClr val="E4F3FC"/>
    <a:srgbClr val="D2E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F7DAC-EEB8-4B92-BF8E-2BA2EB39235D}" v="9" dt="2025-02-18T12:43:11.33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36" autoAdjust="0"/>
  </p:normalViewPr>
  <p:slideViewPr>
    <p:cSldViewPr snapToGrid="0">
      <p:cViewPr varScale="1">
        <p:scale>
          <a:sx n="98" d="100"/>
          <a:sy n="98" d="100"/>
        </p:scale>
        <p:origin x="954" y="90"/>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an Bron" userId="27272103-3950-4519-b878-ec936478e036" providerId="ADAL" clId="{13CF7DAC-EEB8-4B92-BF8E-2BA2EB39235D}"/>
    <pc:docChg chg="undo custSel delSld modSld sldOrd">
      <pc:chgData name="Rian Bron" userId="27272103-3950-4519-b878-ec936478e036" providerId="ADAL" clId="{13CF7DAC-EEB8-4B92-BF8E-2BA2EB39235D}" dt="2025-02-18T12:46:22.720" v="583" actId="6549"/>
      <pc:docMkLst>
        <pc:docMk/>
      </pc:docMkLst>
      <pc:sldChg chg="modNotesTx">
        <pc:chgData name="Rian Bron" userId="27272103-3950-4519-b878-ec936478e036" providerId="ADAL" clId="{13CF7DAC-EEB8-4B92-BF8E-2BA2EB39235D}" dt="2025-02-18T12:39:52.334" v="284" actId="20577"/>
        <pc:sldMkLst>
          <pc:docMk/>
          <pc:sldMk cId="0" sldId="264"/>
        </pc:sldMkLst>
      </pc:sldChg>
      <pc:sldChg chg="del">
        <pc:chgData name="Rian Bron" userId="27272103-3950-4519-b878-ec936478e036" providerId="ADAL" clId="{13CF7DAC-EEB8-4B92-BF8E-2BA2EB39235D}" dt="2025-02-18T12:41:31.561" v="285" actId="2696"/>
        <pc:sldMkLst>
          <pc:docMk/>
          <pc:sldMk cId="231367152" sldId="944"/>
        </pc:sldMkLst>
      </pc:sldChg>
      <pc:sldChg chg="modSp mod">
        <pc:chgData name="Rian Bron" userId="27272103-3950-4519-b878-ec936478e036" providerId="ADAL" clId="{13CF7DAC-EEB8-4B92-BF8E-2BA2EB39235D}" dt="2025-02-18T12:33:27.082" v="230" actId="20577"/>
        <pc:sldMkLst>
          <pc:docMk/>
          <pc:sldMk cId="2440686470" sldId="955"/>
        </pc:sldMkLst>
        <pc:spChg chg="mod">
          <ac:chgData name="Rian Bron" userId="27272103-3950-4519-b878-ec936478e036" providerId="ADAL" clId="{13CF7DAC-EEB8-4B92-BF8E-2BA2EB39235D}" dt="2025-02-18T12:33:27.082" v="230" actId="20577"/>
          <ac:spMkLst>
            <pc:docMk/>
            <pc:sldMk cId="2440686470" sldId="955"/>
            <ac:spMk id="4" creationId="{00000000-0000-0000-0000-000000000000}"/>
          </ac:spMkLst>
        </pc:spChg>
      </pc:sldChg>
      <pc:sldChg chg="ord">
        <pc:chgData name="Rian Bron" userId="27272103-3950-4519-b878-ec936478e036" providerId="ADAL" clId="{13CF7DAC-EEB8-4B92-BF8E-2BA2EB39235D}" dt="2025-02-18T12:42:08.718" v="294"/>
        <pc:sldMkLst>
          <pc:docMk/>
          <pc:sldMk cId="2234325220" sldId="958"/>
        </pc:sldMkLst>
      </pc:sldChg>
      <pc:sldChg chg="ord">
        <pc:chgData name="Rian Bron" userId="27272103-3950-4519-b878-ec936478e036" providerId="ADAL" clId="{13CF7DAC-EEB8-4B92-BF8E-2BA2EB39235D}" dt="2025-02-18T12:41:52.583" v="291"/>
        <pc:sldMkLst>
          <pc:docMk/>
          <pc:sldMk cId="3567144161" sldId="962"/>
        </pc:sldMkLst>
      </pc:sldChg>
      <pc:sldChg chg="addSp delSp modSp mod">
        <pc:chgData name="Rian Bron" userId="27272103-3950-4519-b878-ec936478e036" providerId="ADAL" clId="{13CF7DAC-EEB8-4B92-BF8E-2BA2EB39235D}" dt="2025-02-18T12:35:23.122" v="239" actId="1076"/>
        <pc:sldMkLst>
          <pc:docMk/>
          <pc:sldMk cId="1667247601" sldId="964"/>
        </pc:sldMkLst>
        <pc:spChg chg="add mod">
          <ac:chgData name="Rian Bron" userId="27272103-3950-4519-b878-ec936478e036" providerId="ADAL" clId="{13CF7DAC-EEB8-4B92-BF8E-2BA2EB39235D}" dt="2025-02-18T12:34:20.500" v="234" actId="1076"/>
          <ac:spMkLst>
            <pc:docMk/>
            <pc:sldMk cId="1667247601" sldId="964"/>
            <ac:spMk id="4" creationId="{83E61CCD-CA38-A311-E673-62ECB6406839}"/>
          </ac:spMkLst>
        </pc:spChg>
        <pc:spChg chg="add mod">
          <ac:chgData name="Rian Bron" userId="27272103-3950-4519-b878-ec936478e036" providerId="ADAL" clId="{13CF7DAC-EEB8-4B92-BF8E-2BA2EB39235D}" dt="2025-02-18T12:35:23.122" v="239" actId="1076"/>
          <ac:spMkLst>
            <pc:docMk/>
            <pc:sldMk cId="1667247601" sldId="964"/>
            <ac:spMk id="5" creationId="{9C960CF2-1E55-A843-6B89-47E2782ED538}"/>
          </ac:spMkLst>
        </pc:spChg>
        <pc:spChg chg="del mod">
          <ac:chgData name="Rian Bron" userId="27272103-3950-4519-b878-ec936478e036" providerId="ADAL" clId="{13CF7DAC-EEB8-4B92-BF8E-2BA2EB39235D}" dt="2025-02-18T12:34:14.897" v="232" actId="478"/>
          <ac:spMkLst>
            <pc:docMk/>
            <pc:sldMk cId="1667247601" sldId="964"/>
            <ac:spMk id="12" creationId="{A2A8DCBE-B9B5-2FEC-FB64-40D265BE48E0}"/>
          </ac:spMkLst>
        </pc:spChg>
        <pc:picChg chg="add mod">
          <ac:chgData name="Rian Bron" userId="27272103-3950-4519-b878-ec936478e036" providerId="ADAL" clId="{13CF7DAC-EEB8-4B92-BF8E-2BA2EB39235D}" dt="2025-02-18T12:35:12.371" v="238" actId="1076"/>
          <ac:picMkLst>
            <pc:docMk/>
            <pc:sldMk cId="1667247601" sldId="964"/>
            <ac:picMk id="6" creationId="{DE62249C-277C-BA82-51F1-75553F866C36}"/>
          </ac:picMkLst>
        </pc:picChg>
      </pc:sldChg>
      <pc:sldChg chg="del">
        <pc:chgData name="Rian Bron" userId="27272103-3950-4519-b878-ec936478e036" providerId="ADAL" clId="{13CF7DAC-EEB8-4B92-BF8E-2BA2EB39235D}" dt="2025-02-18T12:35:58.192" v="240" actId="2696"/>
        <pc:sldMkLst>
          <pc:docMk/>
          <pc:sldMk cId="1206720819" sldId="966"/>
        </pc:sldMkLst>
      </pc:sldChg>
      <pc:sldChg chg="addSp delSp modSp mod modNotesTx">
        <pc:chgData name="Rian Bron" userId="27272103-3950-4519-b878-ec936478e036" providerId="ADAL" clId="{13CF7DAC-EEB8-4B92-BF8E-2BA2EB39235D}" dt="2025-02-18T12:46:08.209" v="582" actId="20577"/>
        <pc:sldMkLst>
          <pc:docMk/>
          <pc:sldMk cId="473344779" sldId="967"/>
        </pc:sldMkLst>
        <pc:spChg chg="del">
          <ac:chgData name="Rian Bron" userId="27272103-3950-4519-b878-ec936478e036" providerId="ADAL" clId="{13CF7DAC-EEB8-4B92-BF8E-2BA2EB39235D}" dt="2025-02-18T12:36:17.038" v="241" actId="478"/>
          <ac:spMkLst>
            <pc:docMk/>
            <pc:sldMk cId="473344779" sldId="967"/>
            <ac:spMk id="2" creationId="{37EA1E8A-E1D1-485F-8557-3775E984F8CE}"/>
          </ac:spMkLst>
        </pc:spChg>
        <pc:spChg chg="add mod">
          <ac:chgData name="Rian Bron" userId="27272103-3950-4519-b878-ec936478e036" providerId="ADAL" clId="{13CF7DAC-EEB8-4B92-BF8E-2BA2EB39235D}" dt="2025-02-18T12:37:36.410" v="253" actId="1076"/>
          <ac:spMkLst>
            <pc:docMk/>
            <pc:sldMk cId="473344779" sldId="967"/>
            <ac:spMk id="3" creationId="{4D7E22ED-DA45-6E71-8D9B-12BD0C7CF814}"/>
          </ac:spMkLst>
        </pc:spChg>
        <pc:spChg chg="add mod">
          <ac:chgData name="Rian Bron" userId="27272103-3950-4519-b878-ec936478e036" providerId="ADAL" clId="{13CF7DAC-EEB8-4B92-BF8E-2BA2EB39235D}" dt="2025-02-18T12:37:59.042" v="260" actId="20577"/>
          <ac:spMkLst>
            <pc:docMk/>
            <pc:sldMk cId="473344779" sldId="967"/>
            <ac:spMk id="4" creationId="{8E666BF2-C5D3-FFF5-3CCB-392465B5C975}"/>
          </ac:spMkLst>
        </pc:spChg>
        <pc:spChg chg="mod">
          <ac:chgData name="Rian Bron" userId="27272103-3950-4519-b878-ec936478e036" providerId="ADAL" clId="{13CF7DAC-EEB8-4B92-BF8E-2BA2EB39235D}" dt="2025-02-18T12:38:33.834" v="267" actId="14100"/>
          <ac:spMkLst>
            <pc:docMk/>
            <pc:sldMk cId="473344779" sldId="967"/>
            <ac:spMk id="7" creationId="{0F1152E4-0AA2-3EAA-751F-4469FA003AEB}"/>
          </ac:spMkLst>
        </pc:spChg>
        <pc:picChg chg="add mod">
          <ac:chgData name="Rian Bron" userId="27272103-3950-4519-b878-ec936478e036" providerId="ADAL" clId="{13CF7DAC-EEB8-4B92-BF8E-2BA2EB39235D}" dt="2025-02-18T12:38:37.186" v="268" actId="1076"/>
          <ac:picMkLst>
            <pc:docMk/>
            <pc:sldMk cId="473344779" sldId="967"/>
            <ac:picMk id="5" creationId="{82D59AC0-B9B4-BB4D-1E1A-772B9C8753A8}"/>
          </ac:picMkLst>
        </pc:picChg>
        <pc:picChg chg="add mod">
          <ac:chgData name="Rian Bron" userId="27272103-3950-4519-b878-ec936478e036" providerId="ADAL" clId="{13CF7DAC-EEB8-4B92-BF8E-2BA2EB39235D}" dt="2025-02-18T12:38:42.313" v="270" actId="14100"/>
          <ac:picMkLst>
            <pc:docMk/>
            <pc:sldMk cId="473344779" sldId="967"/>
            <ac:picMk id="8" creationId="{80666671-7DAF-BE95-7D7F-8413A1727B74}"/>
          </ac:picMkLst>
        </pc:picChg>
        <pc:picChg chg="del">
          <ac:chgData name="Rian Bron" userId="27272103-3950-4519-b878-ec936478e036" providerId="ADAL" clId="{13CF7DAC-EEB8-4B92-BF8E-2BA2EB39235D}" dt="2025-02-18T12:37:30.234" v="252" actId="478"/>
          <ac:picMkLst>
            <pc:docMk/>
            <pc:sldMk cId="473344779" sldId="967"/>
            <ac:picMk id="9" creationId="{9CDC5A3B-5E80-383D-E06D-DB2E0F4EC69B}"/>
          </ac:picMkLst>
        </pc:picChg>
      </pc:sldChg>
      <pc:sldChg chg="del">
        <pc:chgData name="Rian Bron" userId="27272103-3950-4519-b878-ec936478e036" providerId="ADAL" clId="{13CF7DAC-EEB8-4B92-BF8E-2BA2EB39235D}" dt="2025-02-18T12:41:58.757" v="292" actId="2696"/>
        <pc:sldMkLst>
          <pc:docMk/>
          <pc:sldMk cId="2261976071" sldId="968"/>
        </pc:sldMkLst>
      </pc:sldChg>
      <pc:sldChg chg="modNotesTx">
        <pc:chgData name="Rian Bron" userId="27272103-3950-4519-b878-ec936478e036" providerId="ADAL" clId="{13CF7DAC-EEB8-4B92-BF8E-2BA2EB39235D}" dt="2025-02-18T12:46:22.720" v="583" actId="6549"/>
        <pc:sldMkLst>
          <pc:docMk/>
          <pc:sldMk cId="1160406739" sldId="9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sz="100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268AE2-04B5-44AC-9B24-4E47C6282D6D}" type="datetimeFigureOut">
              <a:rPr lang="nl-NL" sz="1000" smtClean="0"/>
              <a:t>18-2-2025</a:t>
            </a:fld>
            <a:endParaRPr lang="nl-NL" sz="100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sz="100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7311E0-9DE4-4BD4-AE2F-D2D09FD80ADE}" type="slidenum">
              <a:rPr lang="nl-NL" sz="1000" smtClean="0"/>
              <a:t>‹nr.›</a:t>
            </a:fld>
            <a:endParaRPr lang="nl-NL" sz="1000"/>
          </a:p>
        </p:txBody>
      </p:sp>
    </p:spTree>
    <p:extLst>
      <p:ext uri="{BB962C8B-B14F-4D97-AF65-F5344CB8AC3E}">
        <p14:creationId xmlns:p14="http://schemas.microsoft.com/office/powerpoint/2010/main" val="405166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65088BB7-AAF0-4487-88DB-C87FBCD50B5F}" type="datetimeFigureOut">
              <a:rPr lang="en-GB" smtClean="0"/>
              <a:pPr/>
              <a:t>18/02/2025</a:t>
            </a:fld>
            <a:endParaRPr lang="en-GB"/>
          </a:p>
        </p:txBody>
      </p:sp>
      <p:sp>
        <p:nvSpPr>
          <p:cNvPr id="4" name="Slide Image Placeholder 3"/>
          <p:cNvSpPr>
            <a:spLocks noGrp="1" noRot="1" noChangeAspect="1"/>
          </p:cNvSpPr>
          <p:nvPr>
            <p:ph type="sldImg" idx="2"/>
          </p:nvPr>
        </p:nvSpPr>
        <p:spPr>
          <a:xfrm>
            <a:off x="-50800" y="657225"/>
            <a:ext cx="6959600" cy="39147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819000" y="4697260"/>
            <a:ext cx="52200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314769F1-9632-49F6-BF0C-EFE4CB6BDF2D}" type="slidenum">
              <a:rPr lang="en-GB" smtClean="0"/>
              <a:pPr/>
              <a:t>‹nr.›</a:t>
            </a:fld>
            <a:endParaRPr lang="en-GB"/>
          </a:p>
        </p:txBody>
      </p:sp>
    </p:spTree>
    <p:extLst>
      <p:ext uri="{BB962C8B-B14F-4D97-AF65-F5344CB8AC3E}">
        <p14:creationId xmlns:p14="http://schemas.microsoft.com/office/powerpoint/2010/main" val="110141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 </a:t>
            </a:r>
          </a:p>
          <a:p>
            <a:r>
              <a:rPr lang="nl-NL" dirty="0"/>
              <a:t>Het is zover: we kunnen aan de slag met de Zorgnetwerk Omgeving (ZNO).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aantal praktijkmedewerkers zijn naar de bijeenkomst van Medrie geweest. Deze bijeenkomst is bedoeld om de andere praktijkmedewerkers te informeren over de ZNO en samen te ontdekken hoe de ZNO kan bijdragen aan de omslag naar meer persoonsgerichte zorg, met een actieve rol voor de patiënt. Met als doel de chronische zorg behapbaar te houden.</a:t>
            </a:r>
          </a:p>
          <a:p>
            <a:endParaRPr lang="nl-NL"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a:t>
            </a:fld>
            <a:endParaRPr lang="en-GB"/>
          </a:p>
        </p:txBody>
      </p:sp>
    </p:spTree>
    <p:extLst>
      <p:ext uri="{BB962C8B-B14F-4D97-AF65-F5344CB8AC3E}">
        <p14:creationId xmlns:p14="http://schemas.microsoft.com/office/powerpoint/2010/main" val="68940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err="1"/>
              <a:t>Zorgproffessionals</a:t>
            </a:r>
            <a:r>
              <a:rPr lang="nl-NL" dirty="0"/>
              <a:t> registeren in hun eigen systeem. De patiënt benadert de ZNO vanuit het PGO. Op dit moment is er één PGO: </a:t>
            </a:r>
            <a:r>
              <a:rPr lang="nl-NL" dirty="0" err="1"/>
              <a:t>Ivido</a:t>
            </a:r>
            <a:r>
              <a:rPr lang="nl-NL" dirty="0"/>
              <a:t>.</a:t>
            </a:r>
          </a:p>
          <a:p>
            <a:endParaRPr lang="nl-NL" dirty="0"/>
          </a:p>
          <a:p>
            <a:r>
              <a:rPr lang="nl-NL" dirty="0"/>
              <a:t>We zijn nu zover dat we de eerste versie van de ZNO kunnen gaan uitrollen. Maar de ZNO wordt nog verder doorontwikkeld. Dit is de eerst werkbare versie  ‘De step’. </a:t>
            </a:r>
          </a:p>
          <a:p>
            <a:r>
              <a:rPr lang="nl-NL" dirty="0"/>
              <a:t>De ZNO wordt verder ontwikkeld richting fiets, auto en </a:t>
            </a:r>
            <a:r>
              <a:rPr lang="nl-NL" dirty="0" err="1"/>
              <a:t>roll</a:t>
            </a:r>
            <a:r>
              <a:rPr lang="nl-NL" dirty="0"/>
              <a:t> </a:t>
            </a:r>
            <a:r>
              <a:rPr lang="nl-NL" dirty="0" err="1"/>
              <a:t>royce</a:t>
            </a:r>
            <a:r>
              <a:rPr lang="nl-NL" dirty="0"/>
              <a:t>. </a:t>
            </a:r>
          </a:p>
          <a:p>
            <a:endParaRPr lang="nl-NL" dirty="0"/>
          </a:p>
          <a:p>
            <a:r>
              <a:rPr lang="nl-NL" dirty="0"/>
              <a:t>Voorbeelden van wat in een volgende versie beschikbaar komt: koppelingen met meer samenwerkingspartners, zelf bloedsuiker meten.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769F1-9632-49F6-BF0C-EFE4CB6BDF2D}" type="slidenum">
              <a:rPr kumimoji="0" lang="en-GB" sz="10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382515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Hoe de ZNO kan ondersteunen?</a:t>
            </a:r>
          </a:p>
          <a:p>
            <a:endParaRPr lang="nl-NL" b="1" dirty="0"/>
          </a:p>
          <a:p>
            <a:endParaRPr lang="nl-NL" b="1" dirty="0"/>
          </a:p>
          <a:p>
            <a:r>
              <a:rPr lang="nl-NL" dirty="0"/>
              <a:t>1)Een persoonsgericht gesprek: Een patiënt is het meest gemotiveerd voor een oplossing die hij zelf heeft bedacht en die aansluit bij een probleem dat hij zelf ervaart. Door te vragen wat belangrijk voor hem is en waar hij op hoopt (oplossingsgerichte vragen), kun je zijn motivatie ontdekken. Vervolgens kun je doorvragen wat al goed werkt, zodat de patiënt inzicht krijgt in de competenties die hij kan inzetten. Door hem zelf de eerste stap te laten benoemen, stimuleer je actieve betrokkenheid en eigen regie.</a:t>
            </a:r>
          </a:p>
          <a:p>
            <a:r>
              <a:rPr lang="nl-NL" dirty="0"/>
              <a:t>Dit vraagt om een andere aanpak dan adviezen geven voor een probleem dat de zorgprofessional ziet. Met behulp van vragenlijsten in de Zorgnetwerk Omgeving (ZNO) kan de patiënt zijn consult voorbereiden, waardoor hij al nadenkt over wat voor hem belangrijk is en wat hij nodig heeft.</a:t>
            </a:r>
          </a:p>
          <a:p>
            <a:endParaRPr lang="nl-NL" dirty="0"/>
          </a:p>
          <a:p>
            <a:endParaRPr lang="nl-NL" dirty="0"/>
          </a:p>
          <a:p>
            <a:r>
              <a:rPr lang="nl-NL" dirty="0"/>
              <a:t>2)Vragenlijsten:</a:t>
            </a:r>
          </a:p>
          <a:p>
            <a:r>
              <a:rPr lang="nl-NL" dirty="0"/>
              <a:t>In de ZNO zit informatie:</a:t>
            </a:r>
          </a:p>
          <a:p>
            <a:r>
              <a:rPr lang="nl-NL" dirty="0"/>
              <a:t>Informatie die de patiënt zelf kan lezen over een gezonde leefstijl</a:t>
            </a:r>
          </a:p>
          <a:p>
            <a:r>
              <a:rPr lang="nl-NL" dirty="0"/>
              <a:t>Informatie die de zorgprofessional kan uitsturen als taak</a:t>
            </a:r>
          </a:p>
          <a:p>
            <a:r>
              <a:rPr lang="nl-NL" dirty="0"/>
              <a:t>Vragenlijsten die de zorgprofessional kan uitsturen als taak om de patiënt te vragen het consult voor te bereiden.</a:t>
            </a:r>
          </a:p>
          <a:p>
            <a:endParaRPr lang="nl-NL" dirty="0"/>
          </a:p>
          <a:p>
            <a:endParaRPr lang="nl-NL" dirty="0"/>
          </a:p>
          <a:p>
            <a:r>
              <a:rPr lang="nl-NL" dirty="0"/>
              <a:t>3) Door de patiënt zelf zijn bloeddruk te laten meten, creëert de zorgprofessional tijdens het consult ruimte voor andere onderwerpen. Bovendien wordt de meting hiermee meer iets van de patiënt zelf – het wordt "zijn" bloeddruk. Dit kan bijdragen aan meer inzicht en betrokkenheid bij zijn eigen gezondheid.</a:t>
            </a:r>
          </a:p>
          <a:p>
            <a:endParaRPr lang="nl-NL" dirty="0"/>
          </a:p>
          <a:p>
            <a:r>
              <a:rPr lang="nl-NL" dirty="0"/>
              <a:t>4) Door meer de expertise te nutten die beschikbaar is (bv. de diëtiste) heb je zelf meer voor zaken die echt bij de huisartsenpraktijk horen.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11</a:t>
            </a:fld>
            <a:endParaRPr lang="en-GB"/>
          </a:p>
        </p:txBody>
      </p:sp>
    </p:spTree>
    <p:extLst>
      <p:ext uri="{BB962C8B-B14F-4D97-AF65-F5344CB8AC3E}">
        <p14:creationId xmlns:p14="http://schemas.microsoft.com/office/powerpoint/2010/main" val="98994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 naar het programma onder de afbeelding.</a:t>
            </a:r>
          </a:p>
          <a:p>
            <a:endParaRPr lang="nl-NL"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12</a:t>
            </a:fld>
            <a:endParaRPr lang="en-GB"/>
          </a:p>
        </p:txBody>
      </p:sp>
    </p:spTree>
    <p:extLst>
      <p:ext uri="{BB962C8B-B14F-4D97-AF65-F5344CB8AC3E}">
        <p14:creationId xmlns:p14="http://schemas.microsoft.com/office/powerpoint/2010/main" val="306686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praktijk kiest zelf waar we mee aan de slag willen, hierover hebben we al nagedacht tijdens de bijeenkomst van Medrie.</a:t>
            </a:r>
          </a:p>
          <a:p>
            <a:r>
              <a:rPr lang="nl-NL" dirty="0"/>
              <a:t>In de ZNO zijn tools ingericht die helpen om de patiënt een actieve rol te laten aannemen, de praktijk kan kiezen wat we als eerste willen gaan gebruiken.</a:t>
            </a:r>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13</a:t>
            </a:fld>
            <a:endParaRPr lang="en-GB"/>
          </a:p>
        </p:txBody>
      </p:sp>
    </p:spTree>
    <p:extLst>
      <p:ext uri="{BB962C8B-B14F-4D97-AF65-F5344CB8AC3E}">
        <p14:creationId xmlns:p14="http://schemas.microsoft.com/office/powerpoint/2010/main" val="3972384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Veranderen is een uitdaging, maar samen kan het lukken!</a:t>
            </a:r>
            <a:endParaRPr lang="nl-NL" dirty="0"/>
          </a:p>
          <a:p>
            <a:r>
              <a:rPr lang="nl-NL" dirty="0"/>
              <a:t>Om een verandering succesvol te maken, moeten er een aantal belangrijke voorwaarden worden ingevuld: visie, belang, plan, middelen en competenties.</a:t>
            </a:r>
          </a:p>
          <a:p>
            <a:endParaRPr lang="nl-NL" b="1" dirty="0"/>
          </a:p>
          <a:p>
            <a:r>
              <a:rPr lang="nl-NL" b="1" dirty="0"/>
              <a:t>Visie:</a:t>
            </a:r>
            <a:br>
              <a:rPr lang="nl-NL" dirty="0"/>
            </a:br>
            <a:r>
              <a:rPr lang="nl-NL" dirty="0"/>
              <a:t>Een verandering zonder duidelijke visie leidt tot verwarring. Samen met zorgverleners is een heldere visie op de chronische zorg ontwikkeld. </a:t>
            </a:r>
          </a:p>
          <a:p>
            <a:r>
              <a:rPr lang="nl-NL" b="1" dirty="0"/>
              <a:t>Belang:</a:t>
            </a:r>
            <a:br>
              <a:rPr lang="nl-NL" dirty="0"/>
            </a:br>
            <a:r>
              <a:rPr lang="nl-NL" dirty="0"/>
              <a:t>Zonder urgentie of belang stuit verandering op weerstand. In de eerste dia’s zagen we: de werkdruk stijgt door een groeiend aantal chronisch zieken, terwijl de arbeidsmarkt onder druk staat. Dit maakt verandering noodzakelijk.</a:t>
            </a:r>
          </a:p>
          <a:p>
            <a:r>
              <a:rPr lang="nl-NL" b="1" dirty="0"/>
              <a:t>Plan:</a:t>
            </a:r>
            <a:br>
              <a:rPr lang="nl-NL" dirty="0"/>
            </a:br>
            <a:r>
              <a:rPr lang="nl-NL" dirty="0"/>
              <a:t>Een verandering zonder plan eindigt vaak in chaos. Vandaar dat we als praktijk een praktijkplan maken.</a:t>
            </a:r>
          </a:p>
          <a:p>
            <a:r>
              <a:rPr lang="nl-NL" b="1" dirty="0"/>
              <a:t>Middelen:</a:t>
            </a:r>
            <a:br>
              <a:rPr lang="nl-NL" dirty="0"/>
            </a:br>
            <a:r>
              <a:rPr lang="nl-NL" dirty="0"/>
              <a:t>Zonder de juiste middelen ontstaat frustratie. De Zorgnetwerkomgeving is ontwikkeld om te ondersteunen in deze verandering. Daarnaast biedt Medrie begeleiding via versnellingsinitiatieven.</a:t>
            </a:r>
          </a:p>
          <a:p>
            <a:r>
              <a:rPr lang="nl-NL" b="1" dirty="0"/>
              <a:t>Competenties:</a:t>
            </a:r>
            <a:br>
              <a:rPr lang="nl-NL" dirty="0"/>
            </a:br>
            <a:r>
              <a:rPr lang="nl-NL" dirty="0"/>
              <a:t>Verandering zonder de juiste competenties kan angst veroorzaken. Daarom zijn er trainingen in persoonsgericht werken en Positieve Gezondheid. </a:t>
            </a:r>
          </a:p>
          <a:p>
            <a:endParaRPr lang="nl-NL" b="1" dirty="0"/>
          </a:p>
          <a:p>
            <a:r>
              <a:rPr lang="nl-NL" b="1" dirty="0"/>
              <a:t>Het plan:</a:t>
            </a:r>
            <a:br>
              <a:rPr lang="nl-NL" dirty="0"/>
            </a:br>
            <a:r>
              <a:rPr lang="nl-NL" dirty="0"/>
              <a:t>Bespreek samen hoe de praktijk hiermee aan de slag wil.</a:t>
            </a:r>
            <a:endParaRPr lang="nl-NL" b="1"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14</a:t>
            </a:fld>
            <a:endParaRPr lang="en-GB"/>
          </a:p>
        </p:txBody>
      </p:sp>
    </p:spTree>
    <p:extLst>
      <p:ext uri="{BB962C8B-B14F-4D97-AF65-F5344CB8AC3E}">
        <p14:creationId xmlns:p14="http://schemas.microsoft.com/office/powerpoint/2010/main" val="146147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Tips:</a:t>
            </a:r>
          </a:p>
          <a:p>
            <a:pPr marL="171450" indent="-171450">
              <a:buFont typeface="Arial" panose="020B0604020202020204" pitchFamily="34" charset="0"/>
              <a:buChar char="•"/>
            </a:pPr>
            <a:r>
              <a:rPr lang="nl-NL" dirty="0"/>
              <a:t>Begin klein</a:t>
            </a:r>
          </a:p>
          <a:p>
            <a:pPr marL="171450" indent="-171450">
              <a:buFont typeface="Arial" panose="020B0604020202020204" pitchFamily="34" charset="0"/>
              <a:buChar char="•"/>
            </a:pPr>
            <a:r>
              <a:rPr lang="nl-NL" dirty="0"/>
              <a:t>Wijs een aanspreekpunt aan</a:t>
            </a:r>
          </a:p>
          <a:p>
            <a:pPr marL="171450" indent="-171450">
              <a:buFont typeface="Arial" panose="020B0604020202020204" pitchFamily="34" charset="0"/>
              <a:buChar char="•"/>
            </a:pPr>
            <a:r>
              <a:rPr lang="nl-NL" dirty="0"/>
              <a:t>Gebruik het startpakket om successen te vieren.</a:t>
            </a:r>
          </a:p>
          <a:p>
            <a:pPr marL="171450" indent="-171450">
              <a:buFont typeface="Arial" panose="020B0604020202020204" pitchFamily="34" charset="0"/>
              <a:buChar char="•"/>
            </a:pPr>
            <a:r>
              <a:rPr lang="nl-NL" dirty="0"/>
              <a:t>Inschrijven voor </a:t>
            </a:r>
            <a:r>
              <a:rPr lang="nl-NL"/>
              <a:t>een opstartactie.</a:t>
            </a:r>
            <a:endParaRPr lang="nl-NL" dirty="0"/>
          </a:p>
          <a:p>
            <a:pPr marL="171450" indent="-171450">
              <a:buFont typeface="Arial" panose="020B0604020202020204" pitchFamily="34" charset="0"/>
              <a:buChar char="•"/>
            </a:pPr>
            <a:r>
              <a:rPr lang="nl-NL" dirty="0"/>
              <a:t>Maak een concrete afspraak hoe aan de slag te gaan met de eerste stap.</a:t>
            </a:r>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15</a:t>
            </a:fld>
            <a:endParaRPr lang="en-GB"/>
          </a:p>
        </p:txBody>
      </p:sp>
    </p:spTree>
    <p:extLst>
      <p:ext uri="{BB962C8B-B14F-4D97-AF65-F5344CB8AC3E}">
        <p14:creationId xmlns:p14="http://schemas.microsoft.com/office/powerpoint/2010/main" val="116285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16</a:t>
            </a:fld>
            <a:endParaRPr lang="en-GB"/>
          </a:p>
        </p:txBody>
      </p:sp>
    </p:spTree>
    <p:extLst>
      <p:ext uri="{BB962C8B-B14F-4D97-AF65-F5344CB8AC3E}">
        <p14:creationId xmlns:p14="http://schemas.microsoft.com/office/powerpoint/2010/main" val="256735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a:p>
            <a:endParaRPr lang="nl-NL" b="0" dirty="0"/>
          </a:p>
          <a:p>
            <a:endParaRPr lang="nl-NL" b="0"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2</a:t>
            </a:fld>
            <a:endParaRPr lang="en-GB"/>
          </a:p>
        </p:txBody>
      </p:sp>
    </p:spTree>
    <p:extLst>
      <p:ext uri="{BB962C8B-B14F-4D97-AF65-F5344CB8AC3E}">
        <p14:creationId xmlns:p14="http://schemas.microsoft.com/office/powerpoint/2010/main" val="360344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lphaLcPeriod"/>
            </a:pPr>
            <a:r>
              <a:rPr lang="nl-NL" dirty="0">
                <a:latin typeface="Open Sans" panose="020B0606030504020204" pitchFamily="34" charset="0"/>
              </a:rPr>
              <a:t>Zorgvraag neemt toe en complexer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Open Sans" panose="020B0606030504020204" pitchFamily="34" charset="0"/>
              </a:rPr>
              <a:t>Aandeel chronisch zieken in Nederland blijft stijgen. </a:t>
            </a:r>
            <a:r>
              <a:rPr lang="nl-NL" dirty="0"/>
              <a:t>Naar verwachting heeft in 2024 54% van de Nederlandse bevolking </a:t>
            </a:r>
            <a:r>
              <a:rPr lang="nl-NL" u="sng" dirty="0"/>
              <a:t>één of meer chronische aandoeningen.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huidige </a:t>
            </a:r>
            <a:r>
              <a:rPr lang="nl-NL" dirty="0" err="1"/>
              <a:t>ketenzorg</a:t>
            </a:r>
            <a:r>
              <a:rPr lang="nl-NL" dirty="0"/>
              <a:t> is daarentegen </a:t>
            </a:r>
            <a:r>
              <a:rPr lang="nl-NL" u="sng" dirty="0"/>
              <a:t>ziekte-specifiek en gestandaardiseerd </a:t>
            </a:r>
            <a:r>
              <a:rPr lang="nl-NL" dirty="0"/>
              <a:t>opgezet. Niet meer toereikend gezien de toenemende </a:t>
            </a:r>
            <a:r>
              <a:rPr lang="nl-NL" u="sng" dirty="0"/>
              <a:t>complexiteit van gezondheidssituaties.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schaarse zorgcapaciteit (kennis van zorgprofessionals) moet passend worden ingezet.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-&gt;Eenvoudige vragen en steeds terugkerende handelingen kunnen meer worden geautomatiseerd.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-&gt; Patiënten kunnen met slimme ICT oplossingen ook meer zelf doen.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Open Sans" panose="020B0606030504020204" pitchFamily="34" charset="0"/>
              </a:rPr>
              <a:t>b. Toenemend tekort aan zorgprofessionals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Werkwijze van huidige </a:t>
            </a:r>
            <a:r>
              <a:rPr lang="nl-NL" dirty="0" err="1"/>
              <a:t>ketenzorg</a:t>
            </a:r>
            <a:r>
              <a:rPr lang="nl-NL" dirty="0"/>
              <a:t> is erg arbeidsintensief. Er ligt veel initiatief, coördinatie en monitoring bij de zorgprofessional in ‘de expertrol’.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Is niet meer toekomstbestendig. Toenemende krapte op arbeidsmarkt. Vraag naar zorg moet worden afgevlakt, maar aandacht voor kwaliteit van zorg. Met </a:t>
            </a:r>
            <a:r>
              <a:rPr lang="nl-NL" dirty="0" err="1"/>
              <a:t>ketenzorg</a:t>
            </a:r>
            <a:r>
              <a:rPr lang="nl-NL" dirty="0"/>
              <a:t> veel bereikt! Maar het moet nu wel anders;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Open Sans Light" panose="020B0306030504020204" pitchFamily="34" charset="0"/>
                <a:ea typeface="Open Sans Light" panose="020B0306030504020204" pitchFamily="34" charset="0"/>
                <a:cs typeface="Open Sans Light" panose="020B0306030504020204" pitchFamily="34" charset="0"/>
              </a:rPr>
              <a:t>Focus op meer zelfredzaamheid van patiënten, andere (zorg)oplossingen en de best passende (zorg)professional (-&gt; (beter) samenwerken)</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Open Sans Light" panose="020B0306030504020204" pitchFamily="34" charset="0"/>
                <a:ea typeface="Open Sans Light" panose="020B0306030504020204" pitchFamily="34" charset="0"/>
                <a:cs typeface="Open Sans Light" panose="020B0306030504020204" pitchFamily="34" charset="0"/>
              </a:rPr>
              <a:t>Inzet op: gemiddeld per patiënt minder zorgbehoefte / zorg geleverd door zorgprofessional</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769F1-9632-49F6-BF0C-EFE4CB6BDF2D}" type="slidenum">
              <a:rPr kumimoji="0" lang="en-GB" sz="10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34232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visie zijn drie thema’s geformuleerd:</a:t>
            </a:r>
          </a:p>
          <a:p>
            <a:endParaRPr lang="nl-NL" dirty="0"/>
          </a:p>
          <a:p>
            <a:r>
              <a:rPr lang="nl-NL" dirty="0"/>
              <a:t>Persoonsgerichte zorg: </a:t>
            </a:r>
          </a:p>
          <a:p>
            <a:r>
              <a:rPr lang="nl-NL" dirty="0"/>
              <a:t>Het zelfmanagement van de patiënt wordt gestimuleerd zodat deze een actieve rol kan nemen. Hij wordt gestimuleerd zelf te doen wat kan en uiteraard ondersteund de professional waar dat nodig is. </a:t>
            </a:r>
          </a:p>
          <a:p>
            <a:r>
              <a:rPr lang="nl-NL" dirty="0"/>
              <a:t>Om deze reden worden al trainingen persoonsgerichte zorg en Positieve Gezondheid aangeboden die gericht zijn op gespreksvaardigheden die de patiënt aanzetten tot nadenken/actie.</a:t>
            </a:r>
          </a:p>
          <a:p>
            <a:endParaRPr lang="nl-NL" dirty="0"/>
          </a:p>
          <a:p>
            <a:r>
              <a:rPr lang="nl-NL" dirty="0"/>
              <a:t>Digitale zorg </a:t>
            </a:r>
          </a:p>
          <a:p>
            <a:r>
              <a:rPr lang="nl-NL" dirty="0"/>
              <a:t>Digitale oplossingen gaan de zorg ondersteunen zodat de professional tijd over houdt voor wat echt nodig is &gt; bv. zelfmeten.</a:t>
            </a:r>
          </a:p>
          <a:p>
            <a:r>
              <a:rPr lang="nl-NL" dirty="0"/>
              <a:t>Door informatie beschikbaar te maken kan informatie makkelijker gedeeld worden en scheelt dit tijd bv. in het maken van een overdracht, hoeven professionals elkaar minder te bellen, etc.</a:t>
            </a:r>
          </a:p>
          <a:p>
            <a:endParaRPr lang="nl-NL" dirty="0"/>
          </a:p>
          <a:p>
            <a:r>
              <a:rPr lang="nl-NL" dirty="0"/>
              <a:t>Samenwerken:</a:t>
            </a:r>
          </a:p>
          <a:p>
            <a:r>
              <a:rPr lang="nl-NL" dirty="0"/>
              <a:t>Door meer het netwerk te benutten hoeft er minder in de huisartsenpraktijk zelf gedaan te worden.</a:t>
            </a:r>
          </a:p>
          <a:p>
            <a:endParaRPr lang="nl-NL" dirty="0"/>
          </a:p>
          <a:p>
            <a:r>
              <a:rPr lang="nl-NL" dirty="0"/>
              <a:t>De ZNO is ontwikkeld om de zorg op deze drie thema’s digitaal te ondersteunen (Het ICT platvorm).</a:t>
            </a:r>
          </a:p>
          <a:p>
            <a:r>
              <a:rPr lang="nl-NL" dirty="0"/>
              <a:t>Er zitten verschillende tools in waarmee de patiënt een actieve rol kan nemen, bv. door zijn consult voor te bereiden, zelf informatie te lezen, zelf metingen te doen etc.</a:t>
            </a:r>
          </a:p>
          <a:p>
            <a:endParaRPr lang="nl-NL" dirty="0"/>
          </a:p>
          <a:p>
            <a:r>
              <a:rPr lang="nl-NL" dirty="0"/>
              <a:t>Daarnaast zijn scholingen georganiseerd om gespreksvaardigheden te trainen om patiënten in een actieve rol te laten aannemen in de oplossingsgerichte gespreksvoering.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769F1-9632-49F6-BF0C-EFE4CB6BDF2D}" type="slidenum">
              <a:rPr kumimoji="0" lang="en-GB" sz="10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9927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3D78-3103-702D-9572-208BE8B543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5609D83-70F5-8C3C-3F5E-1AED19AD63A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108D62-7ED9-A8F0-85B9-02359F45781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6515D1D-A654-D4D7-660C-09BB5A55DD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769F1-9632-49F6-BF0C-EFE4CB6BDF2D}" type="slidenum">
              <a:rPr kumimoji="0" lang="en-GB" sz="10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329797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3366668c6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3366668c6f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Start </a:t>
            </a:r>
            <a:r>
              <a:rPr lang="nl-NL" dirty="0" err="1"/>
              <a:t>dashbord</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3366668c6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3366668c6f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3366668c6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3366668c6f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3366668c6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3366668c6f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Master" Target="../slideMasters/slideMaster1.xml"/><Relationship Id="rId7" Type="http://schemas.openxmlformats.org/officeDocument/2006/relationships/oleObject" Target="../embeddings/oleObject2.bin"/><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gif"/><Relationship Id="rId10" Type="http://schemas.openxmlformats.org/officeDocument/2006/relationships/image" Target="../media/image7.emf"/><Relationship Id="rId4" Type="http://schemas.openxmlformats.org/officeDocument/2006/relationships/image" Target="../media/image3.png"/><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spTree>
      <p:nvGrpSpPr>
        <p:cNvPr id="1" name=""/>
        <p:cNvGrpSpPr/>
        <p:nvPr/>
      </p:nvGrpSpPr>
      <p:grpSpPr>
        <a:xfrm>
          <a:off x="0" y="0"/>
          <a:ext cx="0" cy="0"/>
          <a:chOff x="0" y="0"/>
          <a:chExt cx="0" cy="0"/>
        </a:xfrm>
      </p:grpSpPr>
      <p:sp>
        <p:nvSpPr>
          <p:cNvPr id="11" name="TextBox 10"/>
          <p:cNvSpPr txBox="1"/>
          <p:nvPr userDrawn="1"/>
        </p:nvSpPr>
        <p:spPr>
          <a:xfrm>
            <a:off x="610293" y="6306415"/>
            <a:ext cx="2918491" cy="246221"/>
          </a:xfrm>
          <a:prstGeom prst="rect">
            <a:avLst/>
          </a:prstGeom>
          <a:noFill/>
        </p:spPr>
        <p:txBody>
          <a:bodyPr wrap="none" lIns="0" tIns="0" rIns="0" bIns="0" rtlCol="0">
            <a:spAutoFit/>
          </a:bodyPr>
          <a:lstStyle/>
          <a:p>
            <a:r>
              <a:rPr lang="nl-NL" sz="1600">
                <a:latin typeface="+mj-lt"/>
              </a:rPr>
              <a:t>www.medrie.nl </a:t>
            </a:r>
            <a:r>
              <a:rPr lang="nl-NL" sz="1600">
                <a:solidFill>
                  <a:schemeClr val="tx2"/>
                </a:solidFill>
                <a:latin typeface="+mj-lt"/>
              </a:rPr>
              <a:t>huisartsenzorg</a:t>
            </a:r>
          </a:p>
        </p:txBody>
      </p:sp>
      <p:sp>
        <p:nvSpPr>
          <p:cNvPr id="8" name="Picture Placeholder 7"/>
          <p:cNvSpPr>
            <a:spLocks noGrp="1"/>
          </p:cNvSpPr>
          <p:nvPr>
            <p:ph type="pic" sz="quarter" idx="11" hasCustomPrompt="1"/>
          </p:nvPr>
        </p:nvSpPr>
        <p:spPr>
          <a:xfrm>
            <a:off x="0" y="2311400"/>
            <a:ext cx="12192000" cy="3225800"/>
          </a:xfrm>
          <a:solidFill>
            <a:schemeClr val="bg2"/>
          </a:solidFill>
        </p:spPr>
        <p:txBody>
          <a:bodyPr vert="horz" lIns="0" tIns="0" rIns="0" bIns="0" rtlCol="0" anchor="ctr" anchorCtr="0">
            <a:normAutofit/>
          </a:bodyPr>
          <a:lstStyle>
            <a:lvl1pPr marL="0" indent="0" algn="ctr">
              <a:buFont typeface="Arial" panose="020B0604020202020204" pitchFamily="34" charset="0"/>
              <a:buNone/>
              <a:defRPr lang="en-GB"/>
            </a:lvl1pPr>
          </a:lstStyle>
          <a:p>
            <a:pPr marL="177800" lvl="0" indent="-177800" algn="ctr"/>
            <a:r>
              <a:rPr lang="nl-NL"/>
              <a:t>Klik op het icoon om een afbeelding in te voegen</a:t>
            </a:r>
          </a:p>
        </p:txBody>
      </p:sp>
      <p:sp>
        <p:nvSpPr>
          <p:cNvPr id="3" name="Ondertitel 2"/>
          <p:cNvSpPr>
            <a:spLocks noGrp="1"/>
          </p:cNvSpPr>
          <p:nvPr>
            <p:ph type="subTitle" idx="1" hasCustomPrompt="1"/>
          </p:nvPr>
        </p:nvSpPr>
        <p:spPr>
          <a:xfrm>
            <a:off x="575734" y="1396375"/>
            <a:ext cx="11040533" cy="307777"/>
          </a:xfrm>
        </p:spPr>
        <p:txBody>
          <a:bodyPr wrap="square" lIns="0" tIns="0" rIns="0" bIns="0" anchor="t" anchorCtr="0">
            <a:spAutoFit/>
          </a:bodyPr>
          <a:lstStyle>
            <a:lvl1pPr marL="0" indent="0" algn="ctr">
              <a:lnSpc>
                <a:spcPct val="100000"/>
              </a:lnSpc>
              <a:buNone/>
              <a:defRPr sz="2000" i="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Presentatie subtitel</a:t>
            </a:r>
          </a:p>
        </p:txBody>
      </p:sp>
      <p:sp>
        <p:nvSpPr>
          <p:cNvPr id="2" name="Titel 1"/>
          <p:cNvSpPr>
            <a:spLocks noGrp="1"/>
          </p:cNvSpPr>
          <p:nvPr>
            <p:ph type="ctrTitle" hasCustomPrompt="1"/>
          </p:nvPr>
        </p:nvSpPr>
        <p:spPr>
          <a:xfrm>
            <a:off x="575734" y="772965"/>
            <a:ext cx="11040533" cy="498598"/>
          </a:xfrm>
          <a:noFill/>
        </p:spPr>
        <p:txBody>
          <a:bodyPr wrap="square" lIns="0" tIns="0" rIns="0" bIns="0" anchor="b" anchorCtr="0">
            <a:spAutoFit/>
          </a:bodyPr>
          <a:lstStyle>
            <a:lvl1pPr algn="ctr">
              <a:defRPr sz="3600" b="1">
                <a:solidFill>
                  <a:schemeClr val="tx1"/>
                </a:solidFill>
              </a:defRPr>
            </a:lvl1pPr>
          </a:lstStyle>
          <a:p>
            <a:r>
              <a:rPr lang="nl-NL"/>
              <a:t>Presentatietitel</a:t>
            </a:r>
          </a:p>
        </p:txBody>
      </p:sp>
      <p:sp>
        <p:nvSpPr>
          <p:cNvPr id="7" name="Right Triangle 6"/>
          <p:cNvSpPr/>
          <p:nvPr userDrawn="1"/>
        </p:nvSpPr>
        <p:spPr>
          <a:xfrm flipH="1">
            <a:off x="11610979" y="6196014"/>
            <a:ext cx="581021" cy="661987"/>
          </a:xfrm>
          <a:custGeom>
            <a:avLst/>
            <a:gdLst>
              <a:gd name="connsiteX0" fmla="*/ 0 w 447675"/>
              <a:gd name="connsiteY0" fmla="*/ 661987 h 661987"/>
              <a:gd name="connsiteX1" fmla="*/ 0 w 447675"/>
              <a:gd name="connsiteY1" fmla="*/ 0 h 661987"/>
              <a:gd name="connsiteX2" fmla="*/ 447675 w 447675"/>
              <a:gd name="connsiteY2" fmla="*/ 661987 h 661987"/>
              <a:gd name="connsiteX3" fmla="*/ 0 w 447675"/>
              <a:gd name="connsiteY3"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661987">
                <a:moveTo>
                  <a:pt x="0" y="661987"/>
                </a:moveTo>
                <a:lnTo>
                  <a:pt x="0" y="0"/>
                </a:lnTo>
                <a:cubicBezTo>
                  <a:pt x="70643" y="138906"/>
                  <a:pt x="138906" y="256382"/>
                  <a:pt x="216693" y="371476"/>
                </a:cubicBezTo>
                <a:cubicBezTo>
                  <a:pt x="293687" y="468313"/>
                  <a:pt x="365918" y="569913"/>
                  <a:pt x="447675" y="661987"/>
                </a:cubicBezTo>
                <a:lnTo>
                  <a:pt x="0" y="661987"/>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3712" y="5811440"/>
            <a:ext cx="1932555" cy="694543"/>
          </a:xfrm>
          <a:prstGeom prst="rect">
            <a:avLst/>
          </a:prstGeom>
        </p:spPr>
      </p:pic>
    </p:spTree>
    <p:extLst>
      <p:ext uri="{BB962C8B-B14F-4D97-AF65-F5344CB8AC3E}">
        <p14:creationId xmlns:p14="http://schemas.microsoft.com/office/powerpoint/2010/main" val="115274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11062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59401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815406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71454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462295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96112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08953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414938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530349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42416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zonder foto">
    <p:spTree>
      <p:nvGrpSpPr>
        <p:cNvPr id="1" name=""/>
        <p:cNvGrpSpPr/>
        <p:nvPr/>
      </p:nvGrpSpPr>
      <p:grpSpPr>
        <a:xfrm>
          <a:off x="0" y="0"/>
          <a:ext cx="0" cy="0"/>
          <a:chOff x="0" y="0"/>
          <a:chExt cx="0" cy="0"/>
        </a:xfrm>
      </p:grpSpPr>
      <p:sp>
        <p:nvSpPr>
          <p:cNvPr id="11" name="TextBox 10"/>
          <p:cNvSpPr txBox="1"/>
          <p:nvPr userDrawn="1"/>
        </p:nvSpPr>
        <p:spPr>
          <a:xfrm>
            <a:off x="610293" y="6306415"/>
            <a:ext cx="2918491" cy="246221"/>
          </a:xfrm>
          <a:prstGeom prst="rect">
            <a:avLst/>
          </a:prstGeom>
          <a:noFill/>
        </p:spPr>
        <p:txBody>
          <a:bodyPr wrap="none" lIns="0" tIns="0" rIns="0" bIns="0" rtlCol="0">
            <a:spAutoFit/>
          </a:bodyPr>
          <a:lstStyle/>
          <a:p>
            <a:r>
              <a:rPr lang="nl-NL" sz="1600">
                <a:latin typeface="+mj-lt"/>
              </a:rPr>
              <a:t>www.medrie.nl </a:t>
            </a:r>
            <a:r>
              <a:rPr lang="nl-NL" sz="1600">
                <a:solidFill>
                  <a:schemeClr val="tx2"/>
                </a:solidFill>
                <a:latin typeface="+mj-lt"/>
              </a:rPr>
              <a:t>huisartsenzorg</a:t>
            </a:r>
          </a:p>
        </p:txBody>
      </p:sp>
      <p:sp>
        <p:nvSpPr>
          <p:cNvPr id="7" name="Right Triangle 6"/>
          <p:cNvSpPr/>
          <p:nvPr userDrawn="1"/>
        </p:nvSpPr>
        <p:spPr>
          <a:xfrm flipH="1">
            <a:off x="11610979" y="6196014"/>
            <a:ext cx="581021" cy="661987"/>
          </a:xfrm>
          <a:custGeom>
            <a:avLst/>
            <a:gdLst>
              <a:gd name="connsiteX0" fmla="*/ 0 w 447675"/>
              <a:gd name="connsiteY0" fmla="*/ 661987 h 661987"/>
              <a:gd name="connsiteX1" fmla="*/ 0 w 447675"/>
              <a:gd name="connsiteY1" fmla="*/ 0 h 661987"/>
              <a:gd name="connsiteX2" fmla="*/ 447675 w 447675"/>
              <a:gd name="connsiteY2" fmla="*/ 661987 h 661987"/>
              <a:gd name="connsiteX3" fmla="*/ 0 w 447675"/>
              <a:gd name="connsiteY3"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661987">
                <a:moveTo>
                  <a:pt x="0" y="661987"/>
                </a:moveTo>
                <a:lnTo>
                  <a:pt x="0" y="0"/>
                </a:lnTo>
                <a:cubicBezTo>
                  <a:pt x="70643" y="138906"/>
                  <a:pt x="138906" y="256382"/>
                  <a:pt x="216693" y="371476"/>
                </a:cubicBezTo>
                <a:cubicBezTo>
                  <a:pt x="293687" y="468313"/>
                  <a:pt x="365918" y="569913"/>
                  <a:pt x="447675" y="661987"/>
                </a:cubicBezTo>
                <a:lnTo>
                  <a:pt x="0" y="661987"/>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 name="Ondertitel 2"/>
          <p:cNvSpPr>
            <a:spLocks noGrp="1"/>
          </p:cNvSpPr>
          <p:nvPr>
            <p:ph type="subTitle" idx="1" hasCustomPrompt="1"/>
          </p:nvPr>
        </p:nvSpPr>
        <p:spPr>
          <a:xfrm>
            <a:off x="575734" y="3179817"/>
            <a:ext cx="11040533" cy="338554"/>
          </a:xfrm>
        </p:spPr>
        <p:txBody>
          <a:bodyPr wrap="square" lIns="0" tIns="0" rIns="0" bIns="0" anchor="t" anchorCtr="0">
            <a:spAutoFit/>
          </a:bodyPr>
          <a:lstStyle>
            <a:lvl1pPr marL="0" indent="0" algn="ctr">
              <a:lnSpc>
                <a:spcPct val="100000"/>
              </a:lnSpc>
              <a:buNone/>
              <a:defRPr sz="2200" i="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Presentatie subtitel</a:t>
            </a:r>
          </a:p>
        </p:txBody>
      </p:sp>
      <p:sp>
        <p:nvSpPr>
          <p:cNvPr id="2" name="Titel 1"/>
          <p:cNvSpPr>
            <a:spLocks noGrp="1"/>
          </p:cNvSpPr>
          <p:nvPr>
            <p:ph type="ctrTitle" hasCustomPrompt="1"/>
          </p:nvPr>
        </p:nvSpPr>
        <p:spPr>
          <a:xfrm>
            <a:off x="575734" y="2526602"/>
            <a:ext cx="11040533" cy="553998"/>
          </a:xfrm>
          <a:noFill/>
        </p:spPr>
        <p:txBody>
          <a:bodyPr wrap="square" lIns="0" tIns="0" rIns="0" bIns="0" anchor="b" anchorCtr="0">
            <a:spAutoFit/>
          </a:bodyPr>
          <a:lstStyle>
            <a:lvl1pPr algn="ctr">
              <a:defRPr sz="4000" b="1">
                <a:solidFill>
                  <a:schemeClr val="tx1"/>
                </a:solidFill>
              </a:defRPr>
            </a:lvl1pPr>
          </a:lstStyle>
          <a:p>
            <a:r>
              <a:rPr lang="nl-NL"/>
              <a:t>Presentatietitel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3712" y="5811440"/>
            <a:ext cx="1932555" cy="694543"/>
          </a:xfrm>
          <a:prstGeom prst="rect">
            <a:avLst/>
          </a:prstGeom>
        </p:spPr>
      </p:pic>
    </p:spTree>
    <p:extLst>
      <p:ext uri="{BB962C8B-B14F-4D97-AF65-F5344CB8AC3E}">
        <p14:creationId xmlns:p14="http://schemas.microsoft.com/office/powerpoint/2010/main" val="272203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68617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 white empty ">
  <p:cSld name="Content slide white empty ">
    <p:spTree>
      <p:nvGrpSpPr>
        <p:cNvPr id="1" name="Shape 96"/>
        <p:cNvGrpSpPr/>
        <p:nvPr/>
      </p:nvGrpSpPr>
      <p:grpSpPr>
        <a:xfrm>
          <a:off x="0" y="0"/>
          <a:ext cx="0" cy="0"/>
          <a:chOff x="0" y="0"/>
          <a:chExt cx="0" cy="0"/>
        </a:xfrm>
      </p:grpSpPr>
      <p:pic>
        <p:nvPicPr>
          <p:cNvPr id="97" name="Google Shape;97;g33366668c6f_0_150"/>
          <p:cNvPicPr preferRelativeResize="0"/>
          <p:nvPr/>
        </p:nvPicPr>
        <p:blipFill>
          <a:blip r:embed="rId2">
            <a:alphaModFix/>
          </a:blip>
          <a:stretch>
            <a:fillRect/>
          </a:stretch>
        </p:blipFill>
        <p:spPr>
          <a:xfrm>
            <a:off x="659700" y="406102"/>
            <a:ext cx="841865" cy="841865"/>
          </a:xfrm>
          <a:prstGeom prst="rect">
            <a:avLst/>
          </a:prstGeom>
          <a:noFill/>
          <a:ln>
            <a:noFill/>
          </a:ln>
        </p:spPr>
      </p:pic>
      <p:sp>
        <p:nvSpPr>
          <p:cNvPr id="98" name="Google Shape;98;g33366668c6f_0_150"/>
          <p:cNvSpPr txBox="1">
            <a:spLocks noGrp="1"/>
          </p:cNvSpPr>
          <p:nvPr>
            <p:ph type="ctrTitle"/>
          </p:nvPr>
        </p:nvSpPr>
        <p:spPr>
          <a:xfrm>
            <a:off x="614600" y="1247967"/>
            <a:ext cx="6044800" cy="1244800"/>
          </a:xfrm>
          <a:prstGeom prst="rect">
            <a:avLst/>
          </a:prstGeom>
        </p:spPr>
        <p:txBody>
          <a:bodyPr spcFirstLastPara="1" wrap="square" lIns="91425" tIns="45700" rIns="91425" bIns="45700" anchor="ctr" anchorCtr="0">
            <a:normAutofit/>
          </a:bodyPr>
          <a:lstStyle>
            <a:lvl1pPr lvl="0">
              <a:spcBef>
                <a:spcPts val="0"/>
              </a:spcBef>
              <a:spcAft>
                <a:spcPts val="0"/>
              </a:spcAft>
              <a:buSzPts val="3800"/>
              <a:buNone/>
              <a:defRPr sz="2533"/>
            </a:lvl1pPr>
            <a:lvl2pPr lvl="1">
              <a:spcBef>
                <a:spcPts val="0"/>
              </a:spcBef>
              <a:spcAft>
                <a:spcPts val="0"/>
              </a:spcAft>
              <a:buClr>
                <a:srgbClr val="0037E8"/>
              </a:buClr>
              <a:buSzPts val="8200"/>
              <a:buNone/>
              <a:defRPr sz="5467">
                <a:solidFill>
                  <a:srgbClr val="0037E8"/>
                </a:solidFill>
              </a:defRPr>
            </a:lvl2pPr>
            <a:lvl3pPr lvl="2">
              <a:spcBef>
                <a:spcPts val="0"/>
              </a:spcBef>
              <a:spcAft>
                <a:spcPts val="0"/>
              </a:spcAft>
              <a:buClr>
                <a:srgbClr val="0037E8"/>
              </a:buClr>
              <a:buSzPts val="8200"/>
              <a:buNone/>
              <a:defRPr sz="5467">
                <a:solidFill>
                  <a:srgbClr val="0037E8"/>
                </a:solidFill>
              </a:defRPr>
            </a:lvl3pPr>
            <a:lvl4pPr lvl="3">
              <a:spcBef>
                <a:spcPts val="0"/>
              </a:spcBef>
              <a:spcAft>
                <a:spcPts val="0"/>
              </a:spcAft>
              <a:buClr>
                <a:srgbClr val="0037E8"/>
              </a:buClr>
              <a:buSzPts val="8200"/>
              <a:buNone/>
              <a:defRPr sz="5467">
                <a:solidFill>
                  <a:srgbClr val="0037E8"/>
                </a:solidFill>
              </a:defRPr>
            </a:lvl4pPr>
            <a:lvl5pPr lvl="4">
              <a:spcBef>
                <a:spcPts val="0"/>
              </a:spcBef>
              <a:spcAft>
                <a:spcPts val="0"/>
              </a:spcAft>
              <a:buClr>
                <a:srgbClr val="0037E8"/>
              </a:buClr>
              <a:buSzPts val="8200"/>
              <a:buNone/>
              <a:defRPr sz="5467">
                <a:solidFill>
                  <a:srgbClr val="0037E8"/>
                </a:solidFill>
              </a:defRPr>
            </a:lvl5pPr>
            <a:lvl6pPr lvl="5">
              <a:spcBef>
                <a:spcPts val="0"/>
              </a:spcBef>
              <a:spcAft>
                <a:spcPts val="0"/>
              </a:spcAft>
              <a:buClr>
                <a:srgbClr val="0037E8"/>
              </a:buClr>
              <a:buSzPts val="8200"/>
              <a:buNone/>
              <a:defRPr sz="5467">
                <a:solidFill>
                  <a:srgbClr val="0037E8"/>
                </a:solidFill>
              </a:defRPr>
            </a:lvl6pPr>
            <a:lvl7pPr lvl="6">
              <a:spcBef>
                <a:spcPts val="0"/>
              </a:spcBef>
              <a:spcAft>
                <a:spcPts val="0"/>
              </a:spcAft>
              <a:buClr>
                <a:srgbClr val="0037E8"/>
              </a:buClr>
              <a:buSzPts val="8200"/>
              <a:buNone/>
              <a:defRPr sz="5467">
                <a:solidFill>
                  <a:srgbClr val="0037E8"/>
                </a:solidFill>
              </a:defRPr>
            </a:lvl7pPr>
            <a:lvl8pPr lvl="7">
              <a:spcBef>
                <a:spcPts val="0"/>
              </a:spcBef>
              <a:spcAft>
                <a:spcPts val="0"/>
              </a:spcAft>
              <a:buClr>
                <a:srgbClr val="0037E8"/>
              </a:buClr>
              <a:buSzPts val="8200"/>
              <a:buNone/>
              <a:defRPr sz="5467">
                <a:solidFill>
                  <a:srgbClr val="0037E8"/>
                </a:solidFill>
              </a:defRPr>
            </a:lvl8pPr>
            <a:lvl9pPr lvl="8">
              <a:spcBef>
                <a:spcPts val="0"/>
              </a:spcBef>
              <a:spcAft>
                <a:spcPts val="0"/>
              </a:spcAft>
              <a:buClr>
                <a:srgbClr val="0037E8"/>
              </a:buClr>
              <a:buSzPts val="8200"/>
              <a:buNone/>
              <a:defRPr sz="5467">
                <a:solidFill>
                  <a:srgbClr val="0037E8"/>
                </a:solidFill>
              </a:defRPr>
            </a:lvl9pPr>
          </a:lstStyle>
          <a:p>
            <a:endParaRPr/>
          </a:p>
        </p:txBody>
      </p:sp>
    </p:spTree>
    <p:extLst>
      <p:ext uri="{BB962C8B-B14F-4D97-AF65-F5344CB8AC3E}">
        <p14:creationId xmlns:p14="http://schemas.microsoft.com/office/powerpoint/2010/main" val="194377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75733" y="365126"/>
            <a:ext cx="11040535" cy="443198"/>
          </a:xfrm>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ext Placeholder 4"/>
          <p:cNvSpPr>
            <a:spLocks noGrp="1"/>
          </p:cNvSpPr>
          <p:nvPr>
            <p:ph type="body" sz="quarter" idx="10" hasCustomPrompt="1"/>
          </p:nvPr>
        </p:nvSpPr>
        <p:spPr>
          <a:xfrm>
            <a:off x="575732" y="885145"/>
            <a:ext cx="11040000" cy="392112"/>
          </a:xfrm>
        </p:spPr>
        <p:txBody>
          <a:bodyPr>
            <a:normAutofit/>
          </a:bodyPr>
          <a:lstStyle>
            <a:lvl1pPr marL="0" indent="0">
              <a:buFont typeface="Arial" panose="020B0604020202020204" pitchFamily="34" charset="0"/>
              <a:buNone/>
              <a:defRPr sz="2000" i="1">
                <a:solidFill>
                  <a:schemeClr val="tx2"/>
                </a:solidFill>
              </a:defRPr>
            </a:lvl1pPr>
          </a:lstStyle>
          <a:p>
            <a:pPr lvl="0"/>
            <a:r>
              <a:rPr lang="nl-NL"/>
              <a:t>Subtitel</a:t>
            </a:r>
          </a:p>
        </p:txBody>
      </p:sp>
      <p:sp>
        <p:nvSpPr>
          <p:cNvPr id="7" name="Footer Placeholder 6"/>
          <p:cNvSpPr>
            <a:spLocks noGrp="1"/>
          </p:cNvSpPr>
          <p:nvPr>
            <p:ph type="ftr" sz="quarter" idx="11"/>
          </p:nvPr>
        </p:nvSpPr>
        <p:spPr>
          <a:xfrm>
            <a:off x="1388642" y="6371816"/>
            <a:ext cx="5757225" cy="138499"/>
          </a:xfrm>
        </p:spPr>
        <p:txBody>
          <a:bodyPr/>
          <a:lstStyle/>
          <a:p>
            <a:endParaRPr lang="nl-NL"/>
          </a:p>
        </p:txBody>
      </p:sp>
      <p:sp>
        <p:nvSpPr>
          <p:cNvPr id="8" name="Slide Number Placeholder 7"/>
          <p:cNvSpPr>
            <a:spLocks noGrp="1"/>
          </p:cNvSpPr>
          <p:nvPr>
            <p:ph type="sldNum" sz="quarter" idx="12"/>
          </p:nvPr>
        </p:nvSpPr>
        <p:spPr/>
        <p:txBody>
          <a:bodyPr/>
          <a:lstStyle/>
          <a:p>
            <a:fld id="{312FD3F2-2B1B-4E95-8F0B-9B39090626D2}" type="slidenum">
              <a:rPr lang="nl-NL" smtClean="0"/>
              <a:pPr/>
              <a:t>‹nr.›</a:t>
            </a:fld>
            <a:endParaRPr lang="nl-NL"/>
          </a:p>
        </p:txBody>
      </p:sp>
    </p:spTree>
    <p:extLst>
      <p:ext uri="{BB962C8B-B14F-4D97-AF65-F5344CB8AC3E}">
        <p14:creationId xmlns:p14="http://schemas.microsoft.com/office/powerpoint/2010/main" val="27877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5734" y="1484314"/>
            <a:ext cx="5183717" cy="4573586"/>
          </a:xfrm>
        </p:spPr>
        <p:txBody>
          <a:bodyPr>
            <a:normAutofit/>
          </a:bodyPr>
          <a:lstStyle>
            <a:lvl1pPr>
              <a:defRPr sz="1400"/>
            </a:lvl1pPr>
            <a:lvl2pPr>
              <a:defRPr sz="1400"/>
            </a:lvl2pPr>
            <a:lvl3pPr>
              <a:defRPr sz="14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434667" y="1484314"/>
            <a:ext cx="5181600" cy="4573586"/>
          </a:xfrm>
        </p:spPr>
        <p:txBody>
          <a:bodyPr>
            <a:normAutofit/>
          </a:bodyPr>
          <a:lstStyle>
            <a:lvl1pPr>
              <a:defRPr sz="1400"/>
            </a:lvl1pPr>
            <a:lvl2pPr>
              <a:defRPr sz="1400"/>
            </a:lvl2pPr>
            <a:lvl3pPr>
              <a:defRPr sz="14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Footer Placeholder 4"/>
          <p:cNvSpPr>
            <a:spLocks noGrp="1"/>
          </p:cNvSpPr>
          <p:nvPr>
            <p:ph type="ftr" sz="quarter" idx="10"/>
          </p:nvPr>
        </p:nvSpPr>
        <p:spPr>
          <a:xfrm>
            <a:off x="1388642" y="6371816"/>
            <a:ext cx="5757225" cy="138499"/>
          </a:xfrm>
        </p:spPr>
        <p:txBody>
          <a:bodyPr/>
          <a:lstStyle/>
          <a:p>
            <a:endParaRPr lang="nl-NL"/>
          </a:p>
        </p:txBody>
      </p:sp>
      <p:sp>
        <p:nvSpPr>
          <p:cNvPr id="6" name="Slide Number Placeholder 5"/>
          <p:cNvSpPr>
            <a:spLocks noGrp="1"/>
          </p:cNvSpPr>
          <p:nvPr>
            <p:ph type="sldNum" sz="quarter" idx="11"/>
          </p:nvPr>
        </p:nvSpPr>
        <p:spPr/>
        <p:txBody>
          <a:bodyPr/>
          <a:lstStyle/>
          <a:p>
            <a:fld id="{312FD3F2-2B1B-4E95-8F0B-9B39090626D2}" type="slidenum">
              <a:rPr lang="nl-NL" smtClean="0"/>
              <a:pPr/>
              <a:t>‹nr.›</a:t>
            </a:fld>
            <a:endParaRPr lang="nl-NL"/>
          </a:p>
        </p:txBody>
      </p:sp>
      <p:sp>
        <p:nvSpPr>
          <p:cNvPr id="10" name="Text Placeholder 4"/>
          <p:cNvSpPr>
            <a:spLocks noGrp="1"/>
          </p:cNvSpPr>
          <p:nvPr>
            <p:ph type="body" sz="quarter" idx="12" hasCustomPrompt="1"/>
          </p:nvPr>
        </p:nvSpPr>
        <p:spPr>
          <a:xfrm>
            <a:off x="575732" y="885145"/>
            <a:ext cx="11040000" cy="392112"/>
          </a:xfrm>
        </p:spPr>
        <p:txBody>
          <a:bodyPr>
            <a:normAutofit/>
          </a:bodyPr>
          <a:lstStyle>
            <a:lvl1pPr marL="0" indent="0">
              <a:buFont typeface="Arial" panose="020B0604020202020204" pitchFamily="34" charset="0"/>
              <a:buNone/>
              <a:defRPr sz="2000" i="1">
                <a:solidFill>
                  <a:schemeClr val="tx2"/>
                </a:solidFill>
              </a:defRPr>
            </a:lvl1pPr>
          </a:lstStyle>
          <a:p>
            <a:pPr lvl="0"/>
            <a:r>
              <a:rPr lang="nl-NL"/>
              <a:t>Subtitel</a:t>
            </a:r>
          </a:p>
        </p:txBody>
      </p:sp>
    </p:spTree>
    <p:extLst>
      <p:ext uri="{BB962C8B-B14F-4D97-AF65-F5344CB8AC3E}">
        <p14:creationId xmlns:p14="http://schemas.microsoft.com/office/powerpoint/2010/main" val="4095472357"/>
      </p:ext>
    </p:extLst>
  </p:cSld>
  <p:clrMapOvr>
    <a:masterClrMapping/>
  </p:clrMapOvr>
  <p:extLst>
    <p:ext uri="{DCECCB84-F9BA-43D5-87BE-67443E8EF086}">
      <p15:sldGuideLst xmlns:p15="http://schemas.microsoft.com/office/powerpoint/2012/main">
        <p15:guide id="1" pos="3628" userDrawn="1">
          <p15:clr>
            <a:srgbClr val="FBAE40"/>
          </p15:clr>
        </p15:guide>
        <p15:guide id="2" pos="40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 en Foto">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6434667" y="0"/>
            <a:ext cx="5757333" cy="6858000"/>
          </a:xfrm>
          <a:solidFill>
            <a:schemeClr val="bg2"/>
          </a:solidFill>
        </p:spPr>
        <p:txBody>
          <a:bodyPr anchor="ctr" anchorCtr="0"/>
          <a:lstStyle>
            <a:lvl1pPr marL="0" indent="0" algn="ctr">
              <a:buFont typeface="Arial" panose="020B0604020202020204" pitchFamily="34" charset="0"/>
              <a:buNone/>
              <a:defRPr/>
            </a:lvl1pPr>
          </a:lstStyle>
          <a:p>
            <a:r>
              <a:rPr lang="nl-NL"/>
              <a:t>Klik op het icoon om afbeelding in te voegen</a:t>
            </a:r>
          </a:p>
        </p:txBody>
      </p:sp>
      <p:sp>
        <p:nvSpPr>
          <p:cNvPr id="2" name="Titel 1"/>
          <p:cNvSpPr>
            <a:spLocks noGrp="1"/>
          </p:cNvSpPr>
          <p:nvPr>
            <p:ph type="title"/>
          </p:nvPr>
        </p:nvSpPr>
        <p:spPr>
          <a:xfrm>
            <a:off x="575733" y="365127"/>
            <a:ext cx="5181600" cy="443198"/>
          </a:xfrm>
        </p:spPr>
        <p:txBody>
          <a:bodyPr/>
          <a:lstStyle/>
          <a:p>
            <a:r>
              <a:rPr lang="nl-NL"/>
              <a:t>Klik om stijl te bewerken</a:t>
            </a:r>
          </a:p>
        </p:txBody>
      </p:sp>
      <p:sp>
        <p:nvSpPr>
          <p:cNvPr id="3" name="Tijdelijke aanduiding voor inhoud 2"/>
          <p:cNvSpPr>
            <a:spLocks noGrp="1"/>
          </p:cNvSpPr>
          <p:nvPr>
            <p:ph sz="half" idx="1"/>
          </p:nvPr>
        </p:nvSpPr>
        <p:spPr>
          <a:xfrm>
            <a:off x="575733" y="1484314"/>
            <a:ext cx="5181600" cy="4573586"/>
          </a:xfrm>
        </p:spPr>
        <p:txBody>
          <a:bodyPr>
            <a:normAutofit/>
          </a:bodyPr>
          <a:lstStyle>
            <a:lvl1pPr>
              <a:defRPr sz="1400"/>
            </a:lvl1pPr>
            <a:lvl2pPr>
              <a:defRPr sz="1400"/>
            </a:lvl2pPr>
            <a:lvl3pPr>
              <a:defRPr sz="14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Footer Placeholder 9"/>
          <p:cNvSpPr>
            <a:spLocks noGrp="1"/>
          </p:cNvSpPr>
          <p:nvPr>
            <p:ph type="ftr" sz="quarter" idx="14"/>
          </p:nvPr>
        </p:nvSpPr>
        <p:spPr>
          <a:xfrm>
            <a:off x="1174751" y="6371815"/>
            <a:ext cx="4584700" cy="138499"/>
          </a:xfrm>
        </p:spPr>
        <p:txBody>
          <a:bodyPr/>
          <a:lstStyle/>
          <a:p>
            <a:endParaRPr lang="nl-NL"/>
          </a:p>
        </p:txBody>
      </p:sp>
      <p:sp>
        <p:nvSpPr>
          <p:cNvPr id="6" name="Slide Number Placeholder 5"/>
          <p:cNvSpPr>
            <a:spLocks noGrp="1"/>
          </p:cNvSpPr>
          <p:nvPr>
            <p:ph type="sldNum" sz="quarter" idx="11"/>
          </p:nvPr>
        </p:nvSpPr>
        <p:spPr>
          <a:xfrm>
            <a:off x="575732" y="6371815"/>
            <a:ext cx="340301" cy="138499"/>
          </a:xfrm>
        </p:spPr>
        <p:txBody>
          <a:bodyPr/>
          <a:lstStyle/>
          <a:p>
            <a:fld id="{312FD3F2-2B1B-4E95-8F0B-9B39090626D2}" type="slidenum">
              <a:rPr lang="nl-NL" smtClean="0"/>
              <a:pPr/>
              <a:t>‹nr.›</a:t>
            </a:fld>
            <a:endParaRPr lang="nl-NL"/>
          </a:p>
        </p:txBody>
      </p:sp>
    </p:spTree>
    <p:extLst>
      <p:ext uri="{BB962C8B-B14F-4D97-AF65-F5344CB8AC3E}">
        <p14:creationId xmlns:p14="http://schemas.microsoft.com/office/powerpoint/2010/main" val="3406422451"/>
      </p:ext>
    </p:extLst>
  </p:cSld>
  <p:clrMapOvr>
    <a:masterClrMapping/>
  </p:clrMapOvr>
  <p:extLst>
    <p:ext uri="{DCECCB84-F9BA-43D5-87BE-67443E8EF086}">
      <p15:sldGuideLst xmlns:p15="http://schemas.microsoft.com/office/powerpoint/2012/main">
        <p15:guide id="1" pos="3628" userDrawn="1">
          <p15:clr>
            <a:srgbClr val="FBAE40"/>
          </p15:clr>
        </p15:guide>
        <p15:guide id="2" pos="40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voettekst 3"/>
          <p:cNvSpPr>
            <a:spLocks noGrp="1"/>
          </p:cNvSpPr>
          <p:nvPr>
            <p:ph type="ftr" sz="quarter" idx="11"/>
          </p:nvPr>
        </p:nvSpPr>
        <p:spPr>
          <a:xfrm>
            <a:off x="1388642" y="6371816"/>
            <a:ext cx="5757225" cy="138499"/>
          </a:xfrm>
        </p:spPr>
        <p:txBody>
          <a:bodyPr/>
          <a:lstStyle/>
          <a:p>
            <a:endParaRPr lang="nl-NL"/>
          </a:p>
        </p:txBody>
      </p:sp>
      <p:sp>
        <p:nvSpPr>
          <p:cNvPr id="5" name="Tijdelijke aanduiding voor dianummer 4"/>
          <p:cNvSpPr>
            <a:spLocks noGrp="1"/>
          </p:cNvSpPr>
          <p:nvPr>
            <p:ph type="sldNum" sz="quarter" idx="12"/>
          </p:nvPr>
        </p:nvSpPr>
        <p:spPr/>
        <p:txBody>
          <a:bodyPr/>
          <a:lstStyle/>
          <a:p>
            <a:fld id="{312FD3F2-2B1B-4E95-8F0B-9B39090626D2}" type="slidenum">
              <a:rPr lang="nl-NL" smtClean="0"/>
              <a:t>‹nr.›</a:t>
            </a:fld>
            <a:endParaRPr lang="nl-NL"/>
          </a:p>
        </p:txBody>
      </p:sp>
      <p:sp>
        <p:nvSpPr>
          <p:cNvPr id="6" name="Text Placeholder 4"/>
          <p:cNvSpPr>
            <a:spLocks noGrp="1"/>
          </p:cNvSpPr>
          <p:nvPr>
            <p:ph type="body" sz="quarter" idx="10" hasCustomPrompt="1"/>
          </p:nvPr>
        </p:nvSpPr>
        <p:spPr>
          <a:xfrm>
            <a:off x="575732" y="885145"/>
            <a:ext cx="11040000" cy="392112"/>
          </a:xfrm>
        </p:spPr>
        <p:txBody>
          <a:bodyPr>
            <a:normAutofit/>
          </a:bodyPr>
          <a:lstStyle>
            <a:lvl1pPr marL="0" indent="0">
              <a:buFont typeface="Arial" panose="020B0604020202020204" pitchFamily="34" charset="0"/>
              <a:buNone/>
              <a:defRPr sz="2000" i="1">
                <a:solidFill>
                  <a:schemeClr val="tx2"/>
                </a:solidFill>
              </a:defRPr>
            </a:lvl1pPr>
          </a:lstStyle>
          <a:p>
            <a:pPr lvl="0"/>
            <a:r>
              <a:rPr lang="nl-NL"/>
              <a:t>Subtitel</a:t>
            </a:r>
          </a:p>
        </p:txBody>
      </p:sp>
    </p:spTree>
    <p:extLst>
      <p:ext uri="{BB962C8B-B14F-4D97-AF65-F5344CB8AC3E}">
        <p14:creationId xmlns:p14="http://schemas.microsoft.com/office/powerpoint/2010/main" val="165207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388642" y="6371816"/>
            <a:ext cx="5757225" cy="138499"/>
          </a:xfrm>
        </p:spPr>
        <p:txBody>
          <a:bodyPr/>
          <a:lstStyle/>
          <a:p>
            <a:endParaRPr lang="nl-NL"/>
          </a:p>
        </p:txBody>
      </p:sp>
      <p:sp>
        <p:nvSpPr>
          <p:cNvPr id="5" name="Slide Number Placeholder 4"/>
          <p:cNvSpPr>
            <a:spLocks noGrp="1"/>
          </p:cNvSpPr>
          <p:nvPr>
            <p:ph type="sldNum" sz="quarter" idx="11"/>
          </p:nvPr>
        </p:nvSpPr>
        <p:spPr/>
        <p:txBody>
          <a:bodyPr/>
          <a:lstStyle/>
          <a:p>
            <a:fld id="{312FD3F2-2B1B-4E95-8F0B-9B39090626D2}" type="slidenum">
              <a:rPr lang="nl-NL" smtClean="0"/>
              <a:pPr/>
              <a:t>‹nr.›</a:t>
            </a:fld>
            <a:endParaRPr lang="nl-NL"/>
          </a:p>
        </p:txBody>
      </p:sp>
    </p:spTree>
    <p:extLst>
      <p:ext uri="{BB962C8B-B14F-4D97-AF65-F5344CB8AC3E}">
        <p14:creationId xmlns:p14="http://schemas.microsoft.com/office/powerpoint/2010/main" val="87006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itleg PPT sjabloon">
    <p:spTree>
      <p:nvGrpSpPr>
        <p:cNvPr id="1" name=""/>
        <p:cNvGrpSpPr/>
        <p:nvPr/>
      </p:nvGrpSpPr>
      <p:grpSpPr>
        <a:xfrm>
          <a:off x="0" y="0"/>
          <a:ext cx="0" cy="0"/>
          <a:chOff x="0" y="0"/>
          <a:chExt cx="0" cy="0"/>
        </a:xfrm>
      </p:grpSpPr>
      <p:grpSp>
        <p:nvGrpSpPr>
          <p:cNvPr id="3" name="Group 2"/>
          <p:cNvGrpSpPr/>
          <p:nvPr userDrawn="1"/>
        </p:nvGrpSpPr>
        <p:grpSpPr>
          <a:xfrm>
            <a:off x="548217" y="2316386"/>
            <a:ext cx="2424000" cy="2414690"/>
            <a:chOff x="411163" y="2316386"/>
            <a:chExt cx="1818000" cy="2414690"/>
          </a:xfrm>
        </p:grpSpPr>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b="83730"/>
            <a:stretch/>
          </p:blipFill>
          <p:spPr>
            <a:xfrm>
              <a:off x="411163" y="2316386"/>
              <a:ext cx="1817685" cy="395064"/>
            </a:xfrm>
            <a:prstGeom prst="rect">
              <a:avLst/>
            </a:prstGeom>
            <a:noFill/>
            <a:ln>
              <a:noFill/>
            </a:ln>
            <a:effectLst>
              <a:outerShdw blurRad="50800" dist="38100" dir="2700000" algn="tl" rotWithShape="0">
                <a:prstClr val="black">
                  <a:alpha val="20000"/>
                </a:prstClr>
              </a:outerShdw>
            </a:effectLst>
          </p:spPr>
        </p:pic>
        <p:pic>
          <p:nvPicPr>
            <p:cNvPr id="1028" name="Picture 4" descr="Afbeelding van PowerPoint-lint"/>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3273" b="19684"/>
            <a:stretch/>
          </p:blipFill>
          <p:spPr bwMode="auto">
            <a:xfrm>
              <a:off x="411163" y="2325702"/>
              <a:ext cx="947476" cy="3865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411163" y="2714333"/>
              <a:ext cx="1818000" cy="2016743"/>
            </a:xfrm>
            <a:prstGeom prst="rect">
              <a:avLst/>
            </a:prstGeom>
            <a:noFill/>
            <a:ln>
              <a:noFill/>
            </a:ln>
            <a:effectLst>
              <a:outerShdw blurRad="50800" dist="38100" dir="2700000" algn="tl" rotWithShape="0">
                <a:prstClr val="black">
                  <a:alpha val="20000"/>
                </a:prstClr>
              </a:outerShdw>
            </a:effectLst>
          </p:spPr>
        </p:pic>
      </p:gr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7556034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338" imgH="337" progId="TCLayout.ActiveDocument.1">
                  <p:embed/>
                </p:oleObj>
              </mc:Choice>
              <mc:Fallback>
                <p:oleObj name="think-cell Slide" r:id="rId7" imgW="338" imgH="337" progId="TCLayout.ActiveDocument.1">
                  <p:embed/>
                  <p:pic>
                    <p:nvPicPr>
                      <p:cNvPr id="2" name="Object 1" hidden="1"/>
                      <p:cNvPicPr/>
                      <p:nvPr/>
                    </p:nvPicPr>
                    <p:blipFill>
                      <a:blip r:embed="rId8"/>
                      <a:stretch>
                        <a:fillRect/>
                      </a:stretch>
                    </p:blipFill>
                    <p:spPr>
                      <a:xfrm>
                        <a:off x="2118" y="1589"/>
                        <a:ext cx="2116" cy="1587"/>
                      </a:xfrm>
                      <a:prstGeom prst="rect">
                        <a:avLst/>
                      </a:prstGeom>
                    </p:spPr>
                  </p:pic>
                </p:oleObj>
              </mc:Fallback>
            </mc:AlternateContent>
          </a:graphicData>
        </a:graphic>
      </p:graphicFrame>
      <p:pic>
        <p:nvPicPr>
          <p:cNvPr id="17" name="Picture 2" descr="Klik met de rechtermuisknop op de afbeelding en kies Bijsnijden"/>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544684" y="3909527"/>
            <a:ext cx="2071581" cy="2148372"/>
          </a:xfrm>
          <a:prstGeom prst="rect">
            <a:avLst/>
          </a:prstGeom>
          <a:noFill/>
          <a:ln>
            <a:noFill/>
          </a:ln>
          <a:effectLst>
            <a:outerShdw blurRad="50800" dist="381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userDrawn="1"/>
        </p:nvSpPr>
        <p:spPr>
          <a:xfrm>
            <a:off x="548218" y="1484314"/>
            <a:ext cx="5796599" cy="337400"/>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buFontTx/>
              <a:buNone/>
            </a:pPr>
            <a:r>
              <a:rPr lang="nl-NL" sz="1000" noProof="0">
                <a:solidFill>
                  <a:schemeClr val="tx1"/>
                </a:solidFill>
              </a:rPr>
              <a:t>Wanneer een </a:t>
            </a:r>
            <a:r>
              <a:rPr lang="nl-NL" sz="1000" b="1" noProof="0">
                <a:solidFill>
                  <a:schemeClr val="tx1"/>
                </a:solidFill>
              </a:rPr>
              <a:t>nieuwe presentatie </a:t>
            </a:r>
            <a:r>
              <a:rPr lang="nl-NL" sz="1000" b="0" noProof="0">
                <a:solidFill>
                  <a:schemeClr val="tx1"/>
                </a:solidFill>
              </a:rPr>
              <a:t>wordt</a:t>
            </a:r>
            <a:r>
              <a:rPr lang="nl-NL" sz="1000" b="1" noProof="0">
                <a:solidFill>
                  <a:schemeClr val="tx1"/>
                </a:solidFill>
              </a:rPr>
              <a:t> </a:t>
            </a:r>
            <a:r>
              <a:rPr lang="nl-NL" sz="1000" b="0" noProof="0">
                <a:solidFill>
                  <a:schemeClr val="tx1"/>
                </a:solidFill>
              </a:rPr>
              <a:t>ge</a:t>
            </a:r>
            <a:r>
              <a:rPr lang="nl-NL" sz="1000" noProof="0">
                <a:solidFill>
                  <a:schemeClr val="tx1"/>
                </a:solidFill>
              </a:rPr>
              <a:t>start, staan hierin een aantal basisdia’s. Deze kun je naar eigen inzicht vervangen en verwijderen. En je kunt meerdere dia’s toevoegen.</a:t>
            </a:r>
          </a:p>
        </p:txBody>
      </p:sp>
      <p:sp>
        <p:nvSpPr>
          <p:cNvPr id="7" name="Content Placeholder 4"/>
          <p:cNvSpPr txBox="1">
            <a:spLocks/>
          </p:cNvSpPr>
          <p:nvPr userDrawn="1"/>
        </p:nvSpPr>
        <p:spPr>
          <a:xfrm>
            <a:off x="6954415" y="1484314"/>
            <a:ext cx="3259496" cy="337400"/>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buFontTx/>
              <a:buNone/>
            </a:pPr>
            <a:r>
              <a:rPr lang="nl-NL" sz="1000" noProof="0">
                <a:solidFill>
                  <a:schemeClr val="tx1"/>
                </a:solidFill>
              </a:rPr>
              <a:t>De meeste dia’s bevatten een blokje met verschillende </a:t>
            </a:r>
            <a:r>
              <a:rPr lang="nl-NL" sz="1000" b="1" noProof="0">
                <a:solidFill>
                  <a:schemeClr val="tx1"/>
                </a:solidFill>
              </a:rPr>
              <a:t>pictogrammen.</a:t>
            </a:r>
            <a:r>
              <a:rPr lang="nl-NL" sz="1000" noProof="0">
                <a:solidFill>
                  <a:schemeClr val="tx1"/>
                </a:solidFill>
              </a:rPr>
              <a:t> dit zijn ‘Tijdelijke aanduidingen’. </a:t>
            </a:r>
          </a:p>
        </p:txBody>
      </p:sp>
      <p:pic>
        <p:nvPicPr>
          <p:cNvPr id="8" name="Picture 7" descr="Pictogrammen in de indeling Titel en object"/>
          <p:cNvPicPr>
            <a:picLocks noChangeAspect="1" noChangeArrowheads="1"/>
          </p:cNvPicPr>
          <p:nvPr userDrawn="1">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0427723" y="1484314"/>
            <a:ext cx="1188544" cy="624609"/>
          </a:xfrm>
          <a:prstGeom prst="rect">
            <a:avLst/>
          </a:prstGeom>
          <a:noFill/>
          <a:ln>
            <a:noFill/>
          </a:ln>
          <a:effectLst>
            <a:outerShdw blurRad="50800" dist="381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3"/>
          <p:cNvSpPr txBox="1">
            <a:spLocks/>
          </p:cNvSpPr>
          <p:nvPr userDrawn="1"/>
        </p:nvSpPr>
        <p:spPr>
          <a:xfrm>
            <a:off x="3096890" y="2316386"/>
            <a:ext cx="3247927" cy="2771913"/>
          </a:xfrm>
          <a:prstGeom prst="rect">
            <a:avLst/>
          </a:prstGeom>
        </p:spPr>
        <p:txBody>
          <a:bodyPr vert="horz" wrap="square" lIns="0" tIns="0" rIns="0" bIns="0" rtlCol="0" anchor="t" anchorCtr="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lnSpc>
                <a:spcPct val="113000"/>
              </a:lnSpc>
              <a:buSzPct val="100000"/>
              <a:buFont typeface="+mj-lt"/>
              <a:buAutoNum type="arabicPeriod"/>
            </a:pPr>
            <a:r>
              <a:rPr lang="nl-NL" sz="1000" noProof="0">
                <a:solidFill>
                  <a:schemeClr val="tx1"/>
                </a:solidFill>
              </a:rPr>
              <a:t>Klik op het tabblad </a:t>
            </a:r>
            <a:r>
              <a:rPr lang="nl-NL" sz="1000" b="1" noProof="0">
                <a:solidFill>
                  <a:schemeClr val="tx1"/>
                </a:solidFill>
              </a:rPr>
              <a:t>‘Start’</a:t>
            </a:r>
            <a:r>
              <a:rPr lang="nl-NL" sz="1000" noProof="0">
                <a:solidFill>
                  <a:schemeClr val="tx1"/>
                </a:solidFill>
              </a:rPr>
              <a:t> op </a:t>
            </a:r>
            <a:r>
              <a:rPr lang="nl-NL" sz="1000" b="1" noProof="0">
                <a:solidFill>
                  <a:schemeClr val="tx1"/>
                </a:solidFill>
              </a:rPr>
              <a:t>‘Nieuwe Dia’</a:t>
            </a:r>
            <a:r>
              <a:rPr lang="nl-NL" sz="1000" noProof="0">
                <a:solidFill>
                  <a:schemeClr val="tx1"/>
                </a:solidFill>
              </a:rPr>
              <a:t> (onder het dia-pictogram). Hierdoor worden de indelingsopties weergegeven</a:t>
            </a:r>
          </a:p>
          <a:p>
            <a:pPr marL="176213" indent="-176213">
              <a:lnSpc>
                <a:spcPct val="113000"/>
              </a:lnSpc>
              <a:buSzPct val="100000"/>
              <a:buFont typeface="+mj-lt"/>
              <a:buAutoNum type="arabicPeriod"/>
            </a:pPr>
            <a:endParaRPr lang="nl-NL" sz="1000" noProof="0">
              <a:solidFill>
                <a:schemeClr val="tx1"/>
              </a:solidFill>
            </a:endParaRPr>
          </a:p>
          <a:p>
            <a:pPr marL="176213" indent="-176213">
              <a:lnSpc>
                <a:spcPct val="113000"/>
              </a:lnSpc>
              <a:buSzPct val="100000"/>
              <a:buFont typeface="+mj-lt"/>
              <a:buAutoNum type="arabicPeriod"/>
            </a:pPr>
            <a:r>
              <a:rPr lang="nl-NL" sz="1000" noProof="0">
                <a:solidFill>
                  <a:schemeClr val="tx1"/>
                </a:solidFill>
              </a:rPr>
              <a:t>Klik op een</a:t>
            </a:r>
            <a:r>
              <a:rPr lang="nl-NL" sz="1000" b="1" noProof="0">
                <a:solidFill>
                  <a:schemeClr val="tx1"/>
                </a:solidFill>
              </a:rPr>
              <a:t> ‘Indeling’</a:t>
            </a:r>
            <a:r>
              <a:rPr lang="nl-NL" sz="1000" b="0" noProof="0">
                <a:solidFill>
                  <a:schemeClr val="tx1"/>
                </a:solidFill>
              </a:rPr>
              <a:t> </a:t>
            </a:r>
            <a:r>
              <a:rPr lang="nl-NL" sz="1000" noProof="0">
                <a:solidFill>
                  <a:schemeClr val="tx1"/>
                </a:solidFill>
              </a:rPr>
              <a:t>van je keuze om deze in te voegen. Je voegt dan een ‘lege’ dia in, waarop je je eigen inhoud kunt invullen</a:t>
            </a:r>
          </a:p>
          <a:p>
            <a:pPr marL="176213" indent="-176213">
              <a:lnSpc>
                <a:spcPct val="113000"/>
              </a:lnSpc>
              <a:buSzPct val="100000"/>
              <a:buFont typeface="+mj-lt"/>
              <a:buAutoNum type="arabicPeriod"/>
            </a:pPr>
            <a:endParaRPr lang="nl-NL" sz="1000" noProof="0">
              <a:solidFill>
                <a:schemeClr val="tx1"/>
              </a:solidFill>
            </a:endParaRPr>
          </a:p>
          <a:p>
            <a:pPr marL="176213" indent="-176213">
              <a:lnSpc>
                <a:spcPct val="113000"/>
              </a:lnSpc>
              <a:buSzPct val="100000"/>
              <a:buFont typeface="+mj-lt"/>
              <a:buAutoNum type="arabicPeriod"/>
            </a:pPr>
            <a:r>
              <a:rPr lang="nl-NL" sz="1000" noProof="0">
                <a:solidFill>
                  <a:schemeClr val="tx1"/>
                </a:solidFill>
              </a:rPr>
              <a:t>Om de </a:t>
            </a:r>
            <a:r>
              <a:rPr lang="nl-NL" sz="1000" b="1" noProof="0">
                <a:solidFill>
                  <a:schemeClr val="tx1"/>
                </a:solidFill>
              </a:rPr>
              <a:t>Indeling</a:t>
            </a:r>
            <a:r>
              <a:rPr lang="nl-NL" sz="1000" noProof="0">
                <a:solidFill>
                  <a:schemeClr val="tx1"/>
                </a:solidFill>
              </a:rPr>
              <a:t> van een dia te </a:t>
            </a:r>
            <a:r>
              <a:rPr lang="nl-NL" sz="1000" b="1" noProof="0">
                <a:solidFill>
                  <a:schemeClr val="tx1"/>
                </a:solidFill>
              </a:rPr>
              <a:t>veranderen</a:t>
            </a:r>
            <a:r>
              <a:rPr lang="nl-NL" sz="1000" noProof="0">
                <a:solidFill>
                  <a:schemeClr val="tx1"/>
                </a:solidFill>
              </a:rPr>
              <a:t>:</a:t>
            </a:r>
          </a:p>
          <a:p>
            <a:pPr marL="354013" lvl="1" indent="-176213">
              <a:lnSpc>
                <a:spcPct val="113000"/>
              </a:lnSpc>
              <a:buSzPct val="100000"/>
            </a:pPr>
            <a:r>
              <a:rPr lang="nl-NL" sz="1000" noProof="0">
                <a:solidFill>
                  <a:schemeClr val="tx1"/>
                </a:solidFill>
              </a:rPr>
              <a:t>Klik op de Start-tab op ‘Indeling’.</a:t>
            </a:r>
          </a:p>
          <a:p>
            <a:pPr marL="354013" lvl="1" indent="-176213">
              <a:lnSpc>
                <a:spcPct val="113000"/>
              </a:lnSpc>
              <a:buSzPct val="100000"/>
            </a:pPr>
            <a:r>
              <a:rPr lang="nl-NL" sz="1000" noProof="0">
                <a:solidFill>
                  <a:schemeClr val="tx1"/>
                </a:solidFill>
              </a:rPr>
              <a:t>Kies een andere Indeling en deze zal worden toegepast op de dia</a:t>
            </a:r>
          </a:p>
          <a:p>
            <a:pPr marL="176213" indent="-176213">
              <a:lnSpc>
                <a:spcPct val="113000"/>
              </a:lnSpc>
              <a:buSzPct val="100000"/>
              <a:buFont typeface="+mj-lt"/>
              <a:buAutoNum type="arabicPeriod"/>
            </a:pPr>
            <a:endParaRPr lang="nl-NL" sz="1000" noProof="0">
              <a:solidFill>
                <a:schemeClr val="tx1"/>
              </a:solidFill>
            </a:endParaRPr>
          </a:p>
          <a:p>
            <a:pPr marL="176213" indent="-176213">
              <a:lnSpc>
                <a:spcPct val="113000"/>
              </a:lnSpc>
              <a:buSzPct val="100000"/>
              <a:buFont typeface="+mj-lt"/>
              <a:buAutoNum type="arabicPeriod"/>
            </a:pPr>
            <a:r>
              <a:rPr lang="nl-NL" sz="1000" noProof="0">
                <a:solidFill>
                  <a:schemeClr val="tx1"/>
                </a:solidFill>
              </a:rPr>
              <a:t>De </a:t>
            </a:r>
            <a:r>
              <a:rPr lang="nl-NL" sz="1000" b="1" noProof="0">
                <a:solidFill>
                  <a:schemeClr val="tx1"/>
                </a:solidFill>
              </a:rPr>
              <a:t>‘Opnieuw instellen’</a:t>
            </a:r>
            <a:r>
              <a:rPr lang="nl-NL" sz="1000" noProof="0">
                <a:solidFill>
                  <a:schemeClr val="tx1"/>
                </a:solidFill>
              </a:rPr>
              <a:t>-knop past de huidige Indeling opnieuw toe. Dit is handig wanneer de Tijdelijke aanduidingen op de dia per ongeluk zijn verschoven.</a:t>
            </a:r>
          </a:p>
        </p:txBody>
      </p:sp>
      <p:sp>
        <p:nvSpPr>
          <p:cNvPr id="10" name="Oval 9"/>
          <p:cNvSpPr/>
          <p:nvPr userDrawn="1"/>
        </p:nvSpPr>
        <p:spPr>
          <a:xfrm>
            <a:off x="556685" y="2109075"/>
            <a:ext cx="228600" cy="171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nl-NL" sz="1000" b="1" noProof="0">
                <a:solidFill>
                  <a:schemeClr val="bg1"/>
                </a:solidFill>
              </a:rPr>
              <a:t>1</a:t>
            </a:r>
          </a:p>
        </p:txBody>
      </p:sp>
      <p:sp>
        <p:nvSpPr>
          <p:cNvPr id="12" name="Content Placeholder 4"/>
          <p:cNvSpPr txBox="1">
            <a:spLocks/>
          </p:cNvSpPr>
          <p:nvPr userDrawn="1"/>
        </p:nvSpPr>
        <p:spPr>
          <a:xfrm>
            <a:off x="6954415" y="2276522"/>
            <a:ext cx="4661852" cy="511294"/>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buFontTx/>
              <a:buNone/>
            </a:pPr>
            <a:r>
              <a:rPr lang="nl-NL" sz="1000" noProof="0">
                <a:solidFill>
                  <a:schemeClr val="tx1"/>
                </a:solidFill>
              </a:rPr>
              <a:t>Door op het gewenste pictogram te klikken kun je desbetreffende type inhoud invoegen, bijvoorbeeld een tabel, een grafiek of een afbeelding uit bestand. Je kunt de pictogrammen ook negeren en gewoon een tekst typen.</a:t>
            </a:r>
          </a:p>
        </p:txBody>
      </p:sp>
      <p:sp>
        <p:nvSpPr>
          <p:cNvPr id="29" name="Oval 28"/>
          <p:cNvSpPr/>
          <p:nvPr userDrawn="1"/>
        </p:nvSpPr>
        <p:spPr>
          <a:xfrm>
            <a:off x="2439655" y="3623355"/>
            <a:ext cx="228600" cy="171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nl-NL" sz="1000" b="1" noProof="0">
                <a:solidFill>
                  <a:schemeClr val="bg1"/>
                </a:solidFill>
              </a:rPr>
              <a:t>2</a:t>
            </a:r>
          </a:p>
        </p:txBody>
      </p:sp>
      <p:sp>
        <p:nvSpPr>
          <p:cNvPr id="30" name="Oval 29"/>
          <p:cNvSpPr/>
          <p:nvPr userDrawn="1"/>
        </p:nvSpPr>
        <p:spPr>
          <a:xfrm>
            <a:off x="1888393" y="2243280"/>
            <a:ext cx="228600" cy="171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nl-NL" sz="1000" b="1" noProof="0">
                <a:solidFill>
                  <a:schemeClr val="bg1"/>
                </a:solidFill>
              </a:rPr>
              <a:t>3</a:t>
            </a:r>
          </a:p>
        </p:txBody>
      </p:sp>
      <p:sp>
        <p:nvSpPr>
          <p:cNvPr id="31" name="Oval 30"/>
          <p:cNvSpPr/>
          <p:nvPr userDrawn="1"/>
        </p:nvSpPr>
        <p:spPr>
          <a:xfrm>
            <a:off x="1888393" y="2429893"/>
            <a:ext cx="228600" cy="171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nl-NL" sz="1000" b="1" noProof="0">
                <a:solidFill>
                  <a:schemeClr val="bg1"/>
                </a:solidFill>
              </a:rPr>
              <a:t>4</a:t>
            </a:r>
          </a:p>
        </p:txBody>
      </p:sp>
      <p:sp>
        <p:nvSpPr>
          <p:cNvPr id="32" name="Titel 1"/>
          <p:cNvSpPr txBox="1">
            <a:spLocks/>
          </p:cNvSpPr>
          <p:nvPr userDrawn="1"/>
        </p:nvSpPr>
        <p:spPr>
          <a:xfrm>
            <a:off x="575733" y="365126"/>
            <a:ext cx="11040535" cy="443198"/>
          </a:xfrm>
          <a:prstGeom prst="rect">
            <a:avLst/>
          </a:prstGeom>
        </p:spPr>
        <p:txBody>
          <a:bodyPr vert="horz" lIns="0" tIns="0" rIns="0" bIns="0" rtlCol="0" anchor="t" anchorCtr="0">
            <a:sp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r>
              <a:rPr lang="nl-NL" sz="3200"/>
              <a:t>Uitleg gebruik PowerPoint sjabloon</a:t>
            </a:r>
          </a:p>
        </p:txBody>
      </p:sp>
      <p:sp>
        <p:nvSpPr>
          <p:cNvPr id="16" name="Content Placeholder 4"/>
          <p:cNvSpPr txBox="1">
            <a:spLocks/>
          </p:cNvSpPr>
          <p:nvPr userDrawn="1"/>
        </p:nvSpPr>
        <p:spPr>
          <a:xfrm>
            <a:off x="6954415" y="3340212"/>
            <a:ext cx="4661852" cy="521681"/>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buFontTx/>
              <a:buNone/>
            </a:pPr>
            <a:r>
              <a:rPr lang="nl-NL" sz="1000" noProof="0">
                <a:solidFill>
                  <a:schemeClr val="tx1"/>
                </a:solidFill>
              </a:rPr>
              <a:t>In sommige Tijdelijke aanduidingen kun je maar 1 soort inhoud invoegen. Hier kan bijvoorbeeld alleen een </a:t>
            </a:r>
            <a:r>
              <a:rPr lang="nl-NL" sz="1000" b="1" noProof="0">
                <a:solidFill>
                  <a:schemeClr val="tx1"/>
                </a:solidFill>
              </a:rPr>
              <a:t>afbeelding</a:t>
            </a:r>
            <a:r>
              <a:rPr lang="nl-NL" sz="1000" noProof="0">
                <a:solidFill>
                  <a:schemeClr val="tx1"/>
                </a:solidFill>
              </a:rPr>
              <a:t> worden ingevoegd. Wanneer de afbeelding is ingevoegd</a:t>
            </a:r>
          </a:p>
        </p:txBody>
      </p:sp>
      <p:sp>
        <p:nvSpPr>
          <p:cNvPr id="20" name="Content Placeholder 4"/>
          <p:cNvSpPr txBox="1">
            <a:spLocks/>
          </p:cNvSpPr>
          <p:nvPr userDrawn="1"/>
        </p:nvSpPr>
        <p:spPr>
          <a:xfrm>
            <a:off x="6954416" y="3853396"/>
            <a:ext cx="2413520" cy="1554656"/>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buFontTx/>
              <a:buNone/>
            </a:pPr>
            <a:r>
              <a:rPr lang="nl-NL" sz="1000" noProof="0">
                <a:solidFill>
                  <a:schemeClr val="tx1"/>
                </a:solidFill>
              </a:rPr>
              <a:t>wordt deze “pas” gemaakt in de Tijdelijke aanduiding. Je kunt de uitsnede veranderen:</a:t>
            </a:r>
          </a:p>
          <a:p>
            <a:pPr marL="228600" indent="-228600">
              <a:lnSpc>
                <a:spcPct val="113000"/>
              </a:lnSpc>
              <a:buFont typeface="+mj-lt"/>
              <a:buAutoNum type="arabicPeriod"/>
            </a:pPr>
            <a:r>
              <a:rPr lang="nl-NL" sz="1000" noProof="0">
                <a:solidFill>
                  <a:schemeClr val="tx1"/>
                </a:solidFill>
              </a:rPr>
              <a:t>Klik met je rechtermuisknop op de afbeelding</a:t>
            </a:r>
          </a:p>
          <a:p>
            <a:pPr marL="228600" indent="-228600">
              <a:lnSpc>
                <a:spcPct val="113000"/>
              </a:lnSpc>
              <a:buFont typeface="+mj-lt"/>
              <a:buAutoNum type="arabicPeriod"/>
            </a:pPr>
            <a:r>
              <a:rPr lang="nl-NL" sz="1000" noProof="0">
                <a:solidFill>
                  <a:schemeClr val="tx1"/>
                </a:solidFill>
              </a:rPr>
              <a:t>Ga naar ‘</a:t>
            </a:r>
            <a:r>
              <a:rPr lang="nl-NL" sz="1000" b="1" noProof="0">
                <a:solidFill>
                  <a:schemeClr val="tx1"/>
                </a:solidFill>
              </a:rPr>
              <a:t>Bijsnijden’</a:t>
            </a:r>
          </a:p>
          <a:p>
            <a:pPr marL="228600" indent="-228600">
              <a:lnSpc>
                <a:spcPct val="113000"/>
              </a:lnSpc>
              <a:buFont typeface="+mj-lt"/>
              <a:buAutoNum type="arabicPeriod"/>
            </a:pPr>
            <a:r>
              <a:rPr lang="nl-NL" sz="1000" noProof="0">
                <a:solidFill>
                  <a:schemeClr val="tx1"/>
                </a:solidFill>
              </a:rPr>
              <a:t>Verschuif de foto binnen de Tijdelijke aanduiding om je uitsnede naar wens te maken</a:t>
            </a:r>
          </a:p>
        </p:txBody>
      </p:sp>
    </p:spTree>
    <p:extLst>
      <p:ext uri="{BB962C8B-B14F-4D97-AF65-F5344CB8AC3E}">
        <p14:creationId xmlns:p14="http://schemas.microsoft.com/office/powerpoint/2010/main" val="302530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kst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F104E-D984-448F-B0A1-9095B0E7AC94}"/>
              </a:ext>
            </a:extLst>
          </p:cNvPr>
          <p:cNvSpPr>
            <a:spLocks noGrp="1"/>
          </p:cNvSpPr>
          <p:nvPr>
            <p:ph type="title" hasCustomPrompt="1"/>
          </p:nvPr>
        </p:nvSpPr>
        <p:spPr/>
        <p:txBody>
          <a:bodyPr/>
          <a:lstStyle>
            <a:lvl1pPr>
              <a:defRPr/>
            </a:lvl1pPr>
          </a:lstStyle>
          <a:p>
            <a:r>
              <a:rPr lang="nl-NL"/>
              <a:t>Titel over twee regels</a:t>
            </a:r>
          </a:p>
        </p:txBody>
      </p:sp>
      <p:sp>
        <p:nvSpPr>
          <p:cNvPr id="5" name="Tijdelijke aanduiding voor voettekst 4">
            <a:extLst>
              <a:ext uri="{FF2B5EF4-FFF2-40B4-BE49-F238E27FC236}">
                <a16:creationId xmlns:a16="http://schemas.microsoft.com/office/drawing/2014/main" id="{777D5A85-BC07-4C2C-9750-AE8A2838C8C3}"/>
              </a:ext>
            </a:extLst>
          </p:cNvPr>
          <p:cNvSpPr>
            <a:spLocks noGrp="1"/>
          </p:cNvSpPr>
          <p:nvPr>
            <p:ph type="ftr" sz="quarter" idx="11"/>
          </p:nvPr>
        </p:nvSpPr>
        <p:spPr>
          <a:xfrm>
            <a:off x="1388642" y="6371816"/>
            <a:ext cx="5757225" cy="138499"/>
          </a:xfrm>
        </p:spPr>
        <p:txBody>
          <a:bodyPr/>
          <a:lstStyle/>
          <a:p>
            <a:r>
              <a:rPr lang="nl-NL"/>
              <a:t>Ontwikkeling implementatie handleiding voor videobellen</a:t>
            </a:r>
          </a:p>
        </p:txBody>
      </p:sp>
      <p:sp>
        <p:nvSpPr>
          <p:cNvPr id="6" name="Tijdelijke aanduiding voor dianummer 5">
            <a:extLst>
              <a:ext uri="{FF2B5EF4-FFF2-40B4-BE49-F238E27FC236}">
                <a16:creationId xmlns:a16="http://schemas.microsoft.com/office/drawing/2014/main" id="{DA369314-CE2E-4A8D-808D-611ED6502E39}"/>
              </a:ext>
            </a:extLst>
          </p:cNvPr>
          <p:cNvSpPr>
            <a:spLocks noGrp="1"/>
          </p:cNvSpPr>
          <p:nvPr>
            <p:ph type="sldNum" sz="quarter" idx="12"/>
          </p:nvPr>
        </p:nvSpPr>
        <p:spPr/>
        <p:txBody>
          <a:bodyPr/>
          <a:lstStyle/>
          <a:p>
            <a:fld id="{2AE3C898-EC2B-44C0-A503-B942527D955F}" type="slidenum">
              <a:rPr lang="nl-NL" smtClean="0"/>
              <a:t>‹nr.›</a:t>
            </a:fld>
            <a:endParaRPr lang="nl-NL"/>
          </a:p>
        </p:txBody>
      </p:sp>
      <p:sp>
        <p:nvSpPr>
          <p:cNvPr id="10" name="Tijdelijke aanduiding voor tekst 2">
            <a:extLst>
              <a:ext uri="{FF2B5EF4-FFF2-40B4-BE49-F238E27FC236}">
                <a16:creationId xmlns:a16="http://schemas.microsoft.com/office/drawing/2014/main" id="{77B1E0B8-0C49-4F71-ADC4-0088B4A067C0}"/>
              </a:ext>
            </a:extLst>
          </p:cNvPr>
          <p:cNvSpPr>
            <a:spLocks noGrp="1"/>
          </p:cNvSpPr>
          <p:nvPr>
            <p:ph type="body" idx="13" hasCustomPrompt="1"/>
          </p:nvPr>
        </p:nvSpPr>
        <p:spPr>
          <a:xfrm>
            <a:off x="658813" y="404496"/>
            <a:ext cx="7707600" cy="205954"/>
          </a:xfrm>
        </p:spPr>
        <p:txBody>
          <a:bodyPr wrap="square" anchor="t" anchorCtr="0">
            <a:spAutoFit/>
          </a:bodyPr>
          <a:lstStyle>
            <a:lvl1pPr marL="0" indent="0">
              <a:buNone/>
              <a:defRPr sz="12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Subtitel</a:t>
            </a:r>
          </a:p>
        </p:txBody>
      </p:sp>
      <p:sp>
        <p:nvSpPr>
          <p:cNvPr id="12" name="Tijdelijke aanduiding voor tekst 11">
            <a:extLst>
              <a:ext uri="{FF2B5EF4-FFF2-40B4-BE49-F238E27FC236}">
                <a16:creationId xmlns:a16="http://schemas.microsoft.com/office/drawing/2014/main" id="{42246E90-5E5F-42CA-9A30-A4D9D66C7C8C}"/>
              </a:ext>
            </a:extLst>
          </p:cNvPr>
          <p:cNvSpPr>
            <a:spLocks noGrp="1"/>
          </p:cNvSpPr>
          <p:nvPr>
            <p:ph type="body" sz="quarter" idx="14" hasCustomPrompt="1"/>
          </p:nvPr>
        </p:nvSpPr>
        <p:spPr>
          <a:xfrm>
            <a:off x="658814" y="2060577"/>
            <a:ext cx="7705725" cy="3384549"/>
          </a:xfrm>
        </p:spPr>
        <p:txBody>
          <a:bodyPr/>
          <a:lstStyle>
            <a:lvl1pPr>
              <a:defRPr/>
            </a:lvl1pPr>
          </a:lstStyle>
          <a:p>
            <a:pPr lvl="0"/>
            <a:r>
              <a:rPr lang="nl-NL"/>
              <a:t>Tekst</a:t>
            </a:r>
          </a:p>
          <a:p>
            <a:pPr lvl="1"/>
            <a:r>
              <a:rPr lang="nl-NL"/>
              <a:t>Tweede niveau</a:t>
            </a:r>
          </a:p>
          <a:p>
            <a:pPr lvl="2"/>
            <a:r>
              <a:rPr lang="nl-NL"/>
              <a:t>Derde niveau</a:t>
            </a:r>
          </a:p>
          <a:p>
            <a:pPr lvl="3"/>
            <a:r>
              <a:rPr lang="nl-NL"/>
              <a:t>Vierde niveau</a:t>
            </a:r>
          </a:p>
          <a:p>
            <a:pPr lvl="4"/>
            <a:r>
              <a:rPr lang="nl-NL"/>
              <a:t>Vijfde niveau</a:t>
            </a:r>
          </a:p>
        </p:txBody>
      </p:sp>
      <p:grpSp>
        <p:nvGrpSpPr>
          <p:cNvPr id="4" name="Groep 3">
            <a:extLst>
              <a:ext uri="{FF2B5EF4-FFF2-40B4-BE49-F238E27FC236}">
                <a16:creationId xmlns:a16="http://schemas.microsoft.com/office/drawing/2014/main" id="{324CA99B-88D7-48BB-82FC-7F69E49EC0CA}"/>
              </a:ext>
            </a:extLst>
          </p:cNvPr>
          <p:cNvGrpSpPr/>
          <p:nvPr userDrawn="1"/>
        </p:nvGrpSpPr>
        <p:grpSpPr>
          <a:xfrm>
            <a:off x="-1603261" y="1311436"/>
            <a:ext cx="1501661" cy="4235133"/>
            <a:chOff x="-1603261" y="2133600"/>
            <a:chExt cx="1501661" cy="4235133"/>
          </a:xfrm>
        </p:grpSpPr>
        <p:sp>
          <p:nvSpPr>
            <p:cNvPr id="9" name="Rechthoek 12">
              <a:extLst>
                <a:ext uri="{FF2B5EF4-FFF2-40B4-BE49-F238E27FC236}">
                  <a16:creationId xmlns:a16="http://schemas.microsoft.com/office/drawing/2014/main" id="{7CDAC83D-430B-4B1C-8CF7-7F707F3F33D0}"/>
                </a:ext>
              </a:extLst>
            </p:cNvPr>
            <p:cNvSpPr/>
            <p:nvPr userDrawn="1"/>
          </p:nvSpPr>
          <p:spPr>
            <a:xfrm>
              <a:off x="-1600200" y="3238401"/>
              <a:ext cx="1498600" cy="1327608"/>
            </a:xfrm>
            <a:prstGeom prst="rect">
              <a:avLst/>
            </a:prstGeom>
          </p:spPr>
          <p:txBody>
            <a:bodyPr wrap="square" lIns="0" tIns="0" rIns="0" bIns="0">
              <a:spAutoFit/>
            </a:bodyPr>
            <a:lstStyle/>
            <a:p>
              <a:pPr marL="0" lvl="0" indent="0">
                <a:lnSpc>
                  <a:spcPct val="105000"/>
                </a:lnSpc>
                <a:spcAft>
                  <a:spcPts val="0"/>
                </a:spcAft>
                <a:buFont typeface="Symbol" panose="05050102010706020507" pitchFamily="18" charset="2"/>
                <a:buNone/>
              </a:pPr>
              <a:r>
                <a:rPr lang="nl-NL" sz="750" noProof="0">
                  <a:solidFill>
                    <a:schemeClr val="tx1"/>
                  </a:solidFill>
                  <a:latin typeface="+mn-lt"/>
                  <a:ea typeface="Times New Roman" panose="02020603050405020304" pitchFamily="18" charset="0"/>
                </a:rPr>
                <a:t>Het eerste tekstniveau springt niet in en heeft geen bullet. </a:t>
              </a:r>
            </a:p>
            <a:p>
              <a:pPr marL="0" lvl="0" indent="0">
                <a:lnSpc>
                  <a:spcPct val="105000"/>
                </a:lnSpc>
                <a:spcAft>
                  <a:spcPts val="0"/>
                </a:spcAft>
                <a:buFont typeface="Symbol" panose="05050102010706020507" pitchFamily="18" charset="2"/>
                <a:buNone/>
              </a:pPr>
              <a:r>
                <a:rPr lang="nl-NL" sz="750" noProof="0">
                  <a:solidFill>
                    <a:schemeClr val="tx1"/>
                  </a:solidFill>
                  <a:latin typeface="+mn-lt"/>
                  <a:ea typeface="Times New Roman" panose="02020603050405020304" pitchFamily="18" charset="0"/>
                </a:rPr>
                <a:t>Maak eventueel </a:t>
              </a:r>
              <a:r>
                <a:rPr lang="nl-NL" sz="750" b="1" noProof="0">
                  <a:solidFill>
                    <a:schemeClr val="tx1"/>
                  </a:solidFill>
                  <a:latin typeface="+mn-lt"/>
                  <a:ea typeface="Times New Roman" panose="02020603050405020304" pitchFamily="18" charset="0"/>
                </a:rPr>
                <a:t>vet</a:t>
              </a:r>
              <a:r>
                <a:rPr lang="nl-NL" sz="750" noProof="0">
                  <a:solidFill>
                    <a:schemeClr val="tx1"/>
                  </a:solidFill>
                  <a:latin typeface="+mn-lt"/>
                  <a:ea typeface="Times New Roman" panose="02020603050405020304" pitchFamily="18" charset="0"/>
                </a:rPr>
                <a:t> om als kopje te dienen.</a:t>
              </a:r>
            </a:p>
            <a:p>
              <a:pPr marL="0" lvl="0" indent="0">
                <a:lnSpc>
                  <a:spcPct val="105000"/>
                </a:lnSpc>
                <a:spcAft>
                  <a:spcPts val="0"/>
                </a:spcAft>
                <a:buFont typeface="Symbol" panose="05050102010706020507" pitchFamily="18" charset="2"/>
                <a:buNone/>
              </a:pPr>
              <a:r>
                <a:rPr lang="nl-NL" sz="750" noProof="0">
                  <a:solidFill>
                    <a:schemeClr val="tx1"/>
                  </a:solidFill>
                  <a:latin typeface="+mn-lt"/>
                  <a:ea typeface="Calibri" panose="020F0502020204030204" pitchFamily="34" charset="0"/>
                </a:rPr>
                <a:t>Niveau 2 t/m 5 springen wel in en hebben wel een bullet.</a:t>
              </a:r>
            </a:p>
            <a:p>
              <a:pPr marL="0" lvl="0" indent="0">
                <a:lnSpc>
                  <a:spcPct val="105000"/>
                </a:lnSpc>
                <a:spcAft>
                  <a:spcPts val="0"/>
                </a:spcAft>
                <a:buFont typeface="Symbol" panose="05050102010706020507" pitchFamily="18" charset="2"/>
                <a:buNone/>
              </a:pPr>
              <a:endParaRPr lang="nl-NL" sz="750" noProof="0">
                <a:solidFill>
                  <a:schemeClr val="tx1"/>
                </a:solidFill>
                <a:latin typeface="+mn-lt"/>
                <a:ea typeface="Calibri" panose="020F0502020204030204" pitchFamily="34" charset="0"/>
              </a:endParaRPr>
            </a:p>
            <a:p>
              <a:pPr marL="0" lvl="0" indent="0">
                <a:lnSpc>
                  <a:spcPct val="105000"/>
                </a:lnSpc>
                <a:spcAft>
                  <a:spcPts val="0"/>
                </a:spcAft>
                <a:buFont typeface="Symbol" panose="05050102010706020507" pitchFamily="18" charset="2"/>
                <a:buNone/>
              </a:pPr>
              <a:r>
                <a:rPr lang="nl-NL" sz="750" noProof="0">
                  <a:solidFill>
                    <a:schemeClr val="tx1"/>
                  </a:solidFill>
                  <a:latin typeface="+mn-lt"/>
                  <a:ea typeface="Calibri" panose="020F0502020204030204" pitchFamily="34" charset="0"/>
                </a:rPr>
                <a:t>Gebruik de pictogrammen ‘Lijstniveau verhogen/ verlagen’ op tabblad Start om tussen de tekstniveaus te wisselen.</a:t>
              </a:r>
            </a:p>
          </p:txBody>
        </p:sp>
        <p:cxnSp>
          <p:nvCxnSpPr>
            <p:cNvPr id="11" name="Rechte verbindingslijn 13">
              <a:extLst>
                <a:ext uri="{FF2B5EF4-FFF2-40B4-BE49-F238E27FC236}">
                  <a16:creationId xmlns:a16="http://schemas.microsoft.com/office/drawing/2014/main" id="{676BF9DD-7EB1-4544-AE30-31E02DF81AF6}"/>
                </a:ext>
              </a:extLst>
            </p:cNvPr>
            <p:cNvCxnSpPr>
              <a:cxnSpLocks/>
            </p:cNvCxnSpPr>
            <p:nvPr userDrawn="1"/>
          </p:nvCxnSpPr>
          <p:spPr>
            <a:xfrm>
              <a:off x="-1600200" y="2133600"/>
              <a:ext cx="14986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Groep 15">
              <a:extLst>
                <a:ext uri="{FF2B5EF4-FFF2-40B4-BE49-F238E27FC236}">
                  <a16:creationId xmlns:a16="http://schemas.microsoft.com/office/drawing/2014/main" id="{C032D98E-568F-4C0E-8606-36ED3FC55846}"/>
                </a:ext>
              </a:extLst>
            </p:cNvPr>
            <p:cNvGrpSpPr/>
            <p:nvPr userDrawn="1"/>
          </p:nvGrpSpPr>
          <p:grpSpPr>
            <a:xfrm>
              <a:off x="-1603261" y="5465451"/>
              <a:ext cx="1245474" cy="795337"/>
              <a:chOff x="-1603261" y="3756031"/>
              <a:chExt cx="1245474" cy="795337"/>
            </a:xfrm>
          </p:grpSpPr>
          <p:pic>
            <p:nvPicPr>
              <p:cNvPr id="16" name="Afbeelding 19">
                <a:extLst>
                  <a:ext uri="{FF2B5EF4-FFF2-40B4-BE49-F238E27FC236}">
                    <a16:creationId xmlns:a16="http://schemas.microsoft.com/office/drawing/2014/main" id="{E67C4F43-5C86-48FE-B2D3-1A712A9C900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6146"/>
              <a:stretch/>
            </p:blipFill>
            <p:spPr>
              <a:xfrm>
                <a:off x="-1603261" y="3935363"/>
                <a:ext cx="1007844" cy="616005"/>
              </a:xfrm>
              <a:prstGeom prst="rect">
                <a:avLst/>
              </a:prstGeom>
              <a:solidFill>
                <a:schemeClr val="bg2"/>
              </a:solidFill>
              <a:effectLst>
                <a:outerShdw blurRad="50800" dist="38100" dir="2700000" algn="tl" rotWithShape="0">
                  <a:prstClr val="black">
                    <a:alpha val="20000"/>
                  </a:prstClr>
                </a:outerShdw>
              </a:effectLst>
            </p:spPr>
          </p:pic>
          <p:sp>
            <p:nvSpPr>
              <p:cNvPr id="17" name="Tekstvak 20">
                <a:extLst>
                  <a:ext uri="{FF2B5EF4-FFF2-40B4-BE49-F238E27FC236}">
                    <a16:creationId xmlns:a16="http://schemas.microsoft.com/office/drawing/2014/main" id="{4F4F754F-2846-4D20-B615-50A929D45BB8}"/>
                  </a:ext>
                </a:extLst>
              </p:cNvPr>
              <p:cNvSpPr txBox="1"/>
              <p:nvPr/>
            </p:nvSpPr>
            <p:spPr>
              <a:xfrm>
                <a:off x="-1225174" y="4415637"/>
                <a:ext cx="208390" cy="92333"/>
              </a:xfrm>
              <a:prstGeom prst="rect">
                <a:avLst/>
              </a:prstGeom>
              <a:noFill/>
            </p:spPr>
            <p:txBody>
              <a:bodyPr wrap="none" lIns="0" tIns="0" rIns="0" bIns="0" rtlCol="0">
                <a:spAutoFit/>
              </a:bodyPr>
              <a:lstStyle/>
              <a:p>
                <a:pPr algn="ctr"/>
                <a:r>
                  <a:rPr lang="nl-NL" sz="600" noProof="0">
                    <a:solidFill>
                      <a:schemeClr val="tx2"/>
                    </a:solidFill>
                    <a:latin typeface="+mn-lt"/>
                  </a:rPr>
                  <a:t>Alinea</a:t>
                </a:r>
              </a:p>
            </p:txBody>
          </p:sp>
          <p:pic>
            <p:nvPicPr>
              <p:cNvPr id="18" name="Graphic 17" descr="Vergrootglas">
                <a:extLst>
                  <a:ext uri="{FF2B5EF4-FFF2-40B4-BE49-F238E27FC236}">
                    <a16:creationId xmlns:a16="http://schemas.microsoft.com/office/drawing/2014/main" id="{5574ACE2-5399-4D95-BE99-ED10184575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362" y="3756031"/>
                <a:ext cx="790575" cy="790575"/>
              </a:xfrm>
              <a:prstGeom prst="rect">
                <a:avLst/>
              </a:prstGeom>
            </p:spPr>
          </p:pic>
        </p:grpSp>
        <p:cxnSp>
          <p:nvCxnSpPr>
            <p:cNvPr id="14" name="Rechte verbindingslijn 14">
              <a:extLst>
                <a:ext uri="{FF2B5EF4-FFF2-40B4-BE49-F238E27FC236}">
                  <a16:creationId xmlns:a16="http://schemas.microsoft.com/office/drawing/2014/main" id="{B833AC61-77C2-40A6-9D35-CCCFE3B41BAE}"/>
                </a:ext>
              </a:extLst>
            </p:cNvPr>
            <p:cNvCxnSpPr>
              <a:cxnSpLocks/>
            </p:cNvCxnSpPr>
            <p:nvPr userDrawn="1"/>
          </p:nvCxnSpPr>
          <p:spPr>
            <a:xfrm>
              <a:off x="-1600200" y="6368733"/>
              <a:ext cx="14986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Afbeelding 18">
              <a:extLst>
                <a:ext uri="{FF2B5EF4-FFF2-40B4-BE49-F238E27FC236}">
                  <a16:creationId xmlns:a16="http://schemas.microsoft.com/office/drawing/2014/main" id="{30E52C55-4A90-4E9C-B0B5-B018C641A4A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8216"/>
            <a:stretch/>
          </p:blipFill>
          <p:spPr>
            <a:xfrm>
              <a:off x="-1600200" y="2211070"/>
              <a:ext cx="1497600" cy="921231"/>
            </a:xfrm>
            <a:prstGeom prst="rect">
              <a:avLst/>
            </a:prstGeom>
            <a:solidFill>
              <a:schemeClr val="bg2"/>
            </a:solidFill>
            <a:effectLst>
              <a:outerShdw blurRad="50800" dist="38100" dir="2700000" algn="tl" rotWithShape="0">
                <a:prstClr val="black">
                  <a:alpha val="20000"/>
                </a:prstClr>
              </a:outerShdw>
            </a:effectLst>
          </p:spPr>
        </p:pic>
      </p:grpSp>
    </p:spTree>
    <p:extLst>
      <p:ext uri="{BB962C8B-B14F-4D97-AF65-F5344CB8AC3E}">
        <p14:creationId xmlns:p14="http://schemas.microsoft.com/office/powerpoint/2010/main" val="1612085196"/>
      </p:ext>
    </p:extLst>
  </p:cSld>
  <p:clrMapOvr>
    <a:masterClrMapping/>
  </p:clrMapOvr>
  <p:extLst>
    <p:ext uri="{DCECCB84-F9BA-43D5-87BE-67443E8EF086}">
      <p15:sldGuideLst xmlns:p15="http://schemas.microsoft.com/office/powerpoint/2012/main">
        <p15:guide id="1" pos="553" userDrawn="1">
          <p15:clr>
            <a:srgbClr val="FBAE40"/>
          </p15:clr>
        </p15:guide>
        <p15:guide id="2" pos="9687" userDrawn="1">
          <p15:clr>
            <a:srgbClr val="FBAE40"/>
          </p15:clr>
        </p15:guide>
        <p15:guide id="3" pos="7025" userDrawn="1">
          <p15:clr>
            <a:srgbClr val="FBAE40"/>
          </p15:clr>
        </p15:guide>
        <p15:guide id="4" orient="horz" pos="1298" userDrawn="1">
          <p15:clr>
            <a:srgbClr val="FBAE40"/>
          </p15:clr>
        </p15:guide>
        <p15:guide id="5" orient="horz" pos="343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10162095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2" imgW="338" imgH="337" progId="TCLayout.ActiveDocument.1">
                  <p:embed/>
                </p:oleObj>
              </mc:Choice>
              <mc:Fallback>
                <p:oleObj name="think-cell Slide" r:id="rId12" imgW="338" imgH="337" progId="TCLayout.ActiveDocument.1">
                  <p:embed/>
                  <p:pic>
                    <p:nvPicPr>
                      <p:cNvPr id="4" name="Object 3" hidden="1"/>
                      <p:cNvPicPr/>
                      <p:nvPr/>
                    </p:nvPicPr>
                    <p:blipFill>
                      <a:blip r:embed="rId13"/>
                      <a:stretch>
                        <a:fillRect/>
                      </a:stretch>
                    </p:blipFill>
                    <p:spPr>
                      <a:xfrm>
                        <a:off x="2118" y="1589"/>
                        <a:ext cx="2116" cy="1587"/>
                      </a:xfrm>
                      <a:prstGeom prst="rect">
                        <a:avLst/>
                      </a:prstGeom>
                    </p:spPr>
                  </p:pic>
                </p:oleObj>
              </mc:Fallback>
            </mc:AlternateContent>
          </a:graphicData>
        </a:graphic>
      </p:graphicFrame>
      <p:sp>
        <p:nvSpPr>
          <p:cNvPr id="2" name="Tijdelijke aanduiding voor titel 1"/>
          <p:cNvSpPr>
            <a:spLocks noGrp="1"/>
          </p:cNvSpPr>
          <p:nvPr>
            <p:ph type="title"/>
          </p:nvPr>
        </p:nvSpPr>
        <p:spPr>
          <a:xfrm>
            <a:off x="575733" y="365126"/>
            <a:ext cx="11040535" cy="443198"/>
          </a:xfrm>
          <a:prstGeom prst="rect">
            <a:avLst/>
          </a:prstGeom>
        </p:spPr>
        <p:txBody>
          <a:bodyPr vert="horz" lIns="0" tIns="0" rIns="0" bIns="0" rtlCol="0" anchor="t" anchorCtr="0">
            <a:spAutoFit/>
          </a:bodyPr>
          <a:lstStyle/>
          <a:p>
            <a:r>
              <a:rPr lang="nl-NL"/>
              <a:t>Klik om de stijl te bewerken</a:t>
            </a:r>
            <a:endParaRPr lang="en-GB"/>
          </a:p>
        </p:txBody>
      </p:sp>
      <p:sp>
        <p:nvSpPr>
          <p:cNvPr id="3" name="Tijdelijke aanduiding voor tekst 2"/>
          <p:cNvSpPr>
            <a:spLocks noGrp="1"/>
          </p:cNvSpPr>
          <p:nvPr>
            <p:ph type="body" idx="1"/>
          </p:nvPr>
        </p:nvSpPr>
        <p:spPr>
          <a:xfrm>
            <a:off x="575733" y="1484314"/>
            <a:ext cx="11040535" cy="4573587"/>
          </a:xfrm>
          <a:prstGeom prst="rect">
            <a:avLst/>
          </a:prstGeom>
        </p:spPr>
        <p:txBody>
          <a:bodyPr vert="horz" lIns="0" tIns="0" rIns="0" bIns="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voettekst 4"/>
          <p:cNvSpPr>
            <a:spLocks noGrp="1"/>
          </p:cNvSpPr>
          <p:nvPr>
            <p:ph type="ftr" sz="quarter" idx="3"/>
          </p:nvPr>
        </p:nvSpPr>
        <p:spPr>
          <a:xfrm>
            <a:off x="1388642" y="6371815"/>
            <a:ext cx="5757225" cy="138499"/>
          </a:xfrm>
          <a:prstGeom prst="rect">
            <a:avLst/>
          </a:prstGeom>
        </p:spPr>
        <p:txBody>
          <a:bodyPr vert="horz" wrap="square" lIns="0" tIns="0" rIns="0" bIns="0" rtlCol="0" anchor="b" anchorCtr="0">
            <a:spAutoFit/>
          </a:bodyPr>
          <a:lstStyle>
            <a:lvl1pPr algn="l">
              <a:defRPr sz="900">
                <a:solidFill>
                  <a:schemeClr val="bg1">
                    <a:lumMod val="50000"/>
                  </a:schemeClr>
                </a:solidFill>
              </a:defRPr>
            </a:lvl1pPr>
          </a:lstStyle>
          <a:p>
            <a:endParaRPr lang="en-GB"/>
          </a:p>
        </p:txBody>
      </p:sp>
      <p:sp>
        <p:nvSpPr>
          <p:cNvPr id="6" name="Tijdelijke aanduiding voor dianummer 5"/>
          <p:cNvSpPr>
            <a:spLocks noGrp="1"/>
          </p:cNvSpPr>
          <p:nvPr>
            <p:ph type="sldNum" sz="quarter" idx="4"/>
          </p:nvPr>
        </p:nvSpPr>
        <p:spPr>
          <a:xfrm>
            <a:off x="575732" y="6371815"/>
            <a:ext cx="340301" cy="138499"/>
          </a:xfrm>
          <a:prstGeom prst="rect">
            <a:avLst/>
          </a:prstGeom>
        </p:spPr>
        <p:txBody>
          <a:bodyPr vert="horz" wrap="square" lIns="0" tIns="0" rIns="0" bIns="0" rtlCol="0" anchor="ctr">
            <a:spAutoFit/>
          </a:bodyPr>
          <a:lstStyle>
            <a:lvl1pPr algn="l">
              <a:defRPr sz="900" b="1">
                <a:solidFill>
                  <a:schemeClr val="tx2"/>
                </a:solidFill>
              </a:defRPr>
            </a:lvl1pPr>
          </a:lstStyle>
          <a:p>
            <a:fld id="{312FD3F2-2B1B-4E95-8F0B-9B39090626D2}" type="slidenum">
              <a:rPr lang="en-GB" smtClean="0"/>
              <a:pPr/>
              <a:t>‹nr.›</a:t>
            </a:fld>
            <a:endParaRPr lang="en-GB"/>
          </a:p>
        </p:txBody>
      </p:sp>
      <p:sp>
        <p:nvSpPr>
          <p:cNvPr id="9" name="Right Triangle 6"/>
          <p:cNvSpPr/>
          <p:nvPr userDrawn="1"/>
        </p:nvSpPr>
        <p:spPr>
          <a:xfrm flipH="1">
            <a:off x="11610979" y="6196014"/>
            <a:ext cx="581021" cy="661987"/>
          </a:xfrm>
          <a:custGeom>
            <a:avLst/>
            <a:gdLst>
              <a:gd name="connsiteX0" fmla="*/ 0 w 447675"/>
              <a:gd name="connsiteY0" fmla="*/ 661987 h 661987"/>
              <a:gd name="connsiteX1" fmla="*/ 0 w 447675"/>
              <a:gd name="connsiteY1" fmla="*/ 0 h 661987"/>
              <a:gd name="connsiteX2" fmla="*/ 447675 w 447675"/>
              <a:gd name="connsiteY2" fmla="*/ 661987 h 661987"/>
              <a:gd name="connsiteX3" fmla="*/ 0 w 447675"/>
              <a:gd name="connsiteY3"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661987">
                <a:moveTo>
                  <a:pt x="0" y="661987"/>
                </a:moveTo>
                <a:lnTo>
                  <a:pt x="0" y="0"/>
                </a:lnTo>
                <a:cubicBezTo>
                  <a:pt x="70643" y="138906"/>
                  <a:pt x="138906" y="256382"/>
                  <a:pt x="216693" y="371476"/>
                </a:cubicBezTo>
                <a:cubicBezTo>
                  <a:pt x="293687" y="468313"/>
                  <a:pt x="365918" y="569913"/>
                  <a:pt x="447675" y="661987"/>
                </a:cubicBezTo>
                <a:lnTo>
                  <a:pt x="0" y="661987"/>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TextBox 7"/>
          <p:cNvSpPr txBox="1"/>
          <p:nvPr userDrawn="1"/>
        </p:nvSpPr>
        <p:spPr>
          <a:xfrm>
            <a:off x="7697853" y="6330357"/>
            <a:ext cx="2918491" cy="246221"/>
          </a:xfrm>
          <a:prstGeom prst="rect">
            <a:avLst/>
          </a:prstGeom>
          <a:noFill/>
        </p:spPr>
        <p:txBody>
          <a:bodyPr wrap="none" lIns="0" tIns="0" rIns="0" bIns="0" rtlCol="0">
            <a:spAutoFit/>
          </a:bodyPr>
          <a:lstStyle/>
          <a:p>
            <a:r>
              <a:rPr lang="nl-NL" sz="1600">
                <a:latin typeface="+mj-lt"/>
              </a:rPr>
              <a:t>www.medrie.nl </a:t>
            </a:r>
            <a:r>
              <a:rPr lang="nl-NL" sz="1600">
                <a:solidFill>
                  <a:schemeClr val="tx2"/>
                </a:solidFill>
                <a:latin typeface="+mj-lt"/>
              </a:rPr>
              <a:t>huisartsenzorg</a:t>
            </a:r>
          </a:p>
        </p:txBody>
      </p:sp>
    </p:spTree>
    <p:extLst>
      <p:ext uri="{BB962C8B-B14F-4D97-AF65-F5344CB8AC3E}">
        <p14:creationId xmlns:p14="http://schemas.microsoft.com/office/powerpoint/2010/main" val="250485089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0" r:id="rId3"/>
    <p:sldLayoutId id="2147483652" r:id="rId4"/>
    <p:sldLayoutId id="2147483656" r:id="rId5"/>
    <p:sldLayoutId id="2147483654" r:id="rId6"/>
    <p:sldLayoutId id="2147483655" r:id="rId7"/>
    <p:sldLayoutId id="2147483657" r:id="rId8"/>
    <p:sldLayoutId id="2147483660" r:id="rId9"/>
  </p:sldLayoutIdLst>
  <p:hf sldNum="0" hdr="0" ftr="0" dt="0"/>
  <p:txStyles>
    <p:title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77800" indent="-177800"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1pPr>
      <a:lvl2pPr marL="354013" indent="-176213"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541338" indent="-187325"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719138" indent="-177800"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895350" indent="-176213"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63" userDrawn="1">
          <p15:clr>
            <a:srgbClr val="F26B43"/>
          </p15:clr>
        </p15:guide>
        <p15:guide id="3" pos="7317" userDrawn="1">
          <p15:clr>
            <a:srgbClr val="F26B43"/>
          </p15:clr>
        </p15:guide>
        <p15:guide id="4"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32350600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hyperlink" Target="http://www.medrie.nl/p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s://vimeo.com/957772836"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medrie.nl/professionals/ondersteuning-dagpraktijken/doorontwikkeling-chronische-zorg/visie" TargetMode="Externa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75734" y="1396375"/>
            <a:ext cx="11040533" cy="4308872"/>
          </a:xfrm>
        </p:spPr>
        <p:txBody>
          <a:bodyPr/>
          <a:lstStyle/>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p:txBody>
      </p:sp>
      <p:sp>
        <p:nvSpPr>
          <p:cNvPr id="5" name="Title 4"/>
          <p:cNvSpPr>
            <a:spLocks noGrp="1"/>
          </p:cNvSpPr>
          <p:nvPr>
            <p:ph type="ctrTitle"/>
          </p:nvPr>
        </p:nvSpPr>
        <p:spPr/>
        <p:txBody>
          <a:bodyPr/>
          <a:lstStyle/>
          <a:p>
            <a:pPr algn="l"/>
            <a:r>
              <a:rPr lang="nl-NL"/>
              <a:t>Persoonsgerichte zorg in de huisartspraktijk</a:t>
            </a:r>
          </a:p>
        </p:txBody>
      </p:sp>
      <p:pic>
        <p:nvPicPr>
          <p:cNvPr id="4" name="Tijdelijke aanduiding voor afbeelding 3">
            <a:extLst>
              <a:ext uri="{FF2B5EF4-FFF2-40B4-BE49-F238E27FC236}">
                <a16:creationId xmlns:a16="http://schemas.microsoft.com/office/drawing/2014/main" id="{757C08BF-BDA8-4266-A0E5-1CCC56CE1325}"/>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0072" b="18110"/>
          <a:stretch/>
        </p:blipFill>
        <p:spPr>
          <a:xfrm>
            <a:off x="0" y="1620608"/>
            <a:ext cx="12192000" cy="3616783"/>
          </a:xfrm>
        </p:spPr>
      </p:pic>
    </p:spTree>
    <p:extLst>
      <p:ext uri="{BB962C8B-B14F-4D97-AF65-F5344CB8AC3E}">
        <p14:creationId xmlns:p14="http://schemas.microsoft.com/office/powerpoint/2010/main" val="35297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1A15B38-26EC-FD25-C461-8A58C21A8097}"/>
              </a:ext>
            </a:extLst>
          </p:cNvPr>
          <p:cNvSpPr txBox="1"/>
          <p:nvPr/>
        </p:nvSpPr>
        <p:spPr>
          <a:xfrm>
            <a:off x="515067" y="362536"/>
            <a:ext cx="4368602" cy="1956841"/>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600" b="0" i="0" u="none" strike="noStrike" kern="1200" cap="none" spc="0" normalizeH="0" baseline="0" noProof="0">
              <a:ln>
                <a:noFill/>
              </a:ln>
              <a:solidFill>
                <a:prstClr val="black"/>
              </a:solidFill>
              <a:effectLst/>
              <a:uLnTx/>
              <a:uFillTx/>
              <a:latin typeface="Open Sans"/>
              <a:ea typeface="+mn-ea"/>
              <a:cs typeface="+mn-cs"/>
            </a:endParaRPr>
          </a:p>
        </p:txBody>
      </p:sp>
      <p:sp>
        <p:nvSpPr>
          <p:cNvPr id="3" name="Tekstvak 2">
            <a:extLst>
              <a:ext uri="{FF2B5EF4-FFF2-40B4-BE49-F238E27FC236}">
                <a16:creationId xmlns:a16="http://schemas.microsoft.com/office/drawing/2014/main" id="{4CE6BCA6-2FA5-E2BB-5F25-647773074C17}"/>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Open Sans Light"/>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black"/>
              </a:solidFill>
              <a:effectLst/>
              <a:uLnTx/>
              <a:uFillTx/>
              <a:latin typeface="Open Sans Light"/>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black"/>
              </a:solidFill>
              <a:effectLst/>
              <a:uLnTx/>
              <a:uFillTx/>
              <a:latin typeface="Open Sans Light"/>
              <a:ea typeface="+mn-ea"/>
              <a:cs typeface="+mn-cs"/>
            </a:endParaRPr>
          </a:p>
        </p:txBody>
      </p:sp>
      <p:pic>
        <p:nvPicPr>
          <p:cNvPr id="5" name="Afbeelding 4" descr="Afbeelding met tekst, schermopname, diagram, tekenfilm&#10;&#10;Automatisch gegenereerde beschrijving">
            <a:extLst>
              <a:ext uri="{FF2B5EF4-FFF2-40B4-BE49-F238E27FC236}">
                <a16:creationId xmlns:a16="http://schemas.microsoft.com/office/drawing/2014/main" id="{FA5C6155-9C94-4654-02FA-67D774FEF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040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1152845" y="6256408"/>
            <a:ext cx="1039155" cy="498145"/>
          </a:xfrm>
          <a:prstGeom prst="rect">
            <a:avLst/>
          </a:prstGeom>
        </p:spPr>
      </p:pic>
      <p:sp>
        <p:nvSpPr>
          <p:cNvPr id="4" name="TextBox 4"/>
          <p:cNvSpPr txBox="1"/>
          <p:nvPr/>
        </p:nvSpPr>
        <p:spPr>
          <a:xfrm>
            <a:off x="3804150" y="2670332"/>
            <a:ext cx="7191465" cy="2235484"/>
          </a:xfrm>
          <a:prstGeom prst="rect">
            <a:avLst/>
          </a:prstGeom>
        </p:spPr>
        <p:txBody>
          <a:bodyPr wrap="square" lIns="0" tIns="0" rIns="0" bIns="0" rtlCol="0" anchor="t">
            <a:spAutoFit/>
          </a:bodyPr>
          <a:lstStyle/>
          <a:p>
            <a:pPr>
              <a:lnSpc>
                <a:spcPts val="2987"/>
              </a:lnSpc>
            </a:pPr>
            <a:endParaRPr lang="en-US" sz="1867">
              <a:solidFill>
                <a:srgbClr val="000000"/>
              </a:solidFill>
              <a:latin typeface="Open Sans Light"/>
            </a:endParaRPr>
          </a:p>
          <a:p>
            <a:pPr>
              <a:lnSpc>
                <a:spcPts val="2987"/>
              </a:lnSpc>
            </a:pPr>
            <a:endParaRPr lang="en-US" sz="1867">
              <a:solidFill>
                <a:srgbClr val="000000"/>
              </a:solidFill>
              <a:latin typeface="Open Sans Light"/>
            </a:endParaRPr>
          </a:p>
          <a:p>
            <a:pPr>
              <a:lnSpc>
                <a:spcPts val="2987"/>
              </a:lnSpc>
            </a:pPr>
            <a:endParaRPr lang="en-US" sz="1867">
              <a:solidFill>
                <a:srgbClr val="000000"/>
              </a:solidFill>
              <a:latin typeface="Open Sans Light"/>
            </a:endParaRPr>
          </a:p>
          <a:p>
            <a:pPr>
              <a:lnSpc>
                <a:spcPts val="2987"/>
              </a:lnSpc>
            </a:pPr>
            <a:endParaRPr lang="en-US" sz="1867">
              <a:solidFill>
                <a:srgbClr val="000000"/>
              </a:solidFill>
              <a:latin typeface="Open Sans Light"/>
            </a:endParaRPr>
          </a:p>
          <a:p>
            <a:pPr>
              <a:lnSpc>
                <a:spcPts val="2987"/>
              </a:lnSpc>
            </a:pPr>
            <a:endParaRPr lang="en-US" sz="1867">
              <a:solidFill>
                <a:srgbClr val="000000"/>
              </a:solidFill>
              <a:latin typeface="Open Sans Light"/>
            </a:endParaRPr>
          </a:p>
          <a:p>
            <a:pPr>
              <a:lnSpc>
                <a:spcPts val="2613"/>
              </a:lnSpc>
            </a:pPr>
            <a:endParaRPr lang="en-US" sz="1867">
              <a:solidFill>
                <a:srgbClr val="000000"/>
              </a:solidFill>
              <a:latin typeface="Open Sans Light"/>
            </a:endParaRPr>
          </a:p>
        </p:txBody>
      </p:sp>
      <p:sp>
        <p:nvSpPr>
          <p:cNvPr id="5" name="TextBox 5"/>
          <p:cNvSpPr txBox="1"/>
          <p:nvPr/>
        </p:nvSpPr>
        <p:spPr>
          <a:xfrm>
            <a:off x="472966" y="945931"/>
            <a:ext cx="3005958" cy="538737"/>
          </a:xfrm>
          <a:prstGeom prst="rect">
            <a:avLst/>
          </a:prstGeom>
        </p:spPr>
        <p:txBody>
          <a:bodyPr wrap="square" lIns="0" tIns="0" rIns="0" bIns="0" rtlCol="0" anchor="t">
            <a:spAutoFit/>
          </a:bodyPr>
          <a:lstStyle/>
          <a:p>
            <a:pPr>
              <a:lnSpc>
                <a:spcPts val="4480"/>
              </a:lnSpc>
            </a:pPr>
            <a:r>
              <a:rPr lang="en-US" sz="3200">
                <a:solidFill>
                  <a:srgbClr val="FFFFFF"/>
                </a:solidFill>
                <a:latin typeface="Open Sans Light Bold"/>
              </a:rPr>
              <a:t>Hoe dan?</a:t>
            </a:r>
          </a:p>
        </p:txBody>
      </p:sp>
      <p:pic>
        <p:nvPicPr>
          <p:cNvPr id="7" name="Picture 7"/>
          <p:cNvPicPr>
            <a:picLocks noChangeAspect="1"/>
          </p:cNvPicPr>
          <p:nvPr/>
        </p:nvPicPr>
        <p:blipFill>
          <a:blip r:embed="rId4"/>
          <a:srcRect/>
          <a:stretch>
            <a:fillRect/>
          </a:stretch>
        </p:blipFill>
        <p:spPr>
          <a:xfrm>
            <a:off x="9990534" y="5402033"/>
            <a:ext cx="1844850" cy="1103448"/>
          </a:xfrm>
          <a:prstGeom prst="rect">
            <a:avLst/>
          </a:prstGeom>
        </p:spPr>
      </p:pic>
      <p:graphicFrame>
        <p:nvGraphicFramePr>
          <p:cNvPr id="6" name="Tabel 5">
            <a:extLst>
              <a:ext uri="{FF2B5EF4-FFF2-40B4-BE49-F238E27FC236}">
                <a16:creationId xmlns:a16="http://schemas.microsoft.com/office/drawing/2014/main" id="{20BE73AD-36C7-57F3-04AB-5459E58DF7CF}"/>
              </a:ext>
            </a:extLst>
          </p:cNvPr>
          <p:cNvGraphicFramePr>
            <a:graphicFrameLocks noGrp="1"/>
          </p:cNvGraphicFramePr>
          <p:nvPr>
            <p:extLst>
              <p:ext uri="{D42A27DB-BD31-4B8C-83A1-F6EECF244321}">
                <p14:modId xmlns:p14="http://schemas.microsoft.com/office/powerpoint/2010/main" val="1423547901"/>
              </p:ext>
            </p:extLst>
          </p:nvPr>
        </p:nvGraphicFramePr>
        <p:xfrm>
          <a:off x="1711235" y="1980885"/>
          <a:ext cx="8279300" cy="3721975"/>
        </p:xfrm>
        <a:graphic>
          <a:graphicData uri="http://schemas.openxmlformats.org/drawingml/2006/table">
            <a:tbl>
              <a:tblPr firstRow="1" bandRow="1">
                <a:tableStyleId>{3B4B98B0-60AC-42C2-AFA5-B58CD77FA1E5}</a:tableStyleId>
              </a:tblPr>
              <a:tblGrid>
                <a:gridCol w="2069825">
                  <a:extLst>
                    <a:ext uri="{9D8B030D-6E8A-4147-A177-3AD203B41FA5}">
                      <a16:colId xmlns:a16="http://schemas.microsoft.com/office/drawing/2014/main" val="2773708312"/>
                    </a:ext>
                  </a:extLst>
                </a:gridCol>
                <a:gridCol w="2069825">
                  <a:extLst>
                    <a:ext uri="{9D8B030D-6E8A-4147-A177-3AD203B41FA5}">
                      <a16:colId xmlns:a16="http://schemas.microsoft.com/office/drawing/2014/main" val="3016003873"/>
                    </a:ext>
                  </a:extLst>
                </a:gridCol>
                <a:gridCol w="2069825">
                  <a:extLst>
                    <a:ext uri="{9D8B030D-6E8A-4147-A177-3AD203B41FA5}">
                      <a16:colId xmlns:a16="http://schemas.microsoft.com/office/drawing/2014/main" val="4237632522"/>
                    </a:ext>
                  </a:extLst>
                </a:gridCol>
                <a:gridCol w="2069825">
                  <a:extLst>
                    <a:ext uri="{9D8B030D-6E8A-4147-A177-3AD203B41FA5}">
                      <a16:colId xmlns:a16="http://schemas.microsoft.com/office/drawing/2014/main" val="3841352804"/>
                    </a:ext>
                  </a:extLst>
                </a:gridCol>
              </a:tblGrid>
              <a:tr h="343583">
                <a:tc>
                  <a:txBody>
                    <a:bodyPr/>
                    <a:lstStyle/>
                    <a:p>
                      <a:r>
                        <a:rPr lang="nl-NL"/>
                        <a:t>Door</a:t>
                      </a:r>
                    </a:p>
                  </a:txBody>
                  <a:tcPr/>
                </a:tc>
                <a:tc>
                  <a:txBody>
                    <a:bodyPr/>
                    <a:lstStyle/>
                    <a:p>
                      <a:r>
                        <a:rPr lang="nl-NL"/>
                        <a:t>ZNO</a:t>
                      </a:r>
                    </a:p>
                  </a:txBody>
                  <a:tcPr/>
                </a:tc>
                <a:tc>
                  <a:txBody>
                    <a:bodyPr/>
                    <a:lstStyle/>
                    <a:p>
                      <a:r>
                        <a:rPr lang="nl-NL"/>
                        <a:t>Minder</a:t>
                      </a:r>
                    </a:p>
                  </a:txBody>
                  <a:tcPr/>
                </a:tc>
                <a:tc>
                  <a:txBody>
                    <a:bodyPr/>
                    <a:lstStyle/>
                    <a:p>
                      <a:r>
                        <a:rPr lang="nl-NL"/>
                        <a:t>Meer</a:t>
                      </a:r>
                    </a:p>
                  </a:txBody>
                  <a:tcPr/>
                </a:tc>
                <a:extLst>
                  <a:ext uri="{0D108BD9-81ED-4DB2-BD59-A6C34878D82A}">
                    <a16:rowId xmlns:a16="http://schemas.microsoft.com/office/drawing/2014/main" val="3628000871"/>
                  </a:ext>
                </a:extLst>
              </a:tr>
              <a:tr h="819314">
                <a:tc>
                  <a:txBody>
                    <a:bodyPr/>
                    <a:lstStyle/>
                    <a:p>
                      <a:r>
                        <a:rPr lang="nl-NL"/>
                        <a:t>Andere gesprekken</a:t>
                      </a:r>
                    </a:p>
                  </a:txBody>
                  <a:tcPr/>
                </a:tc>
                <a:tc>
                  <a:txBody>
                    <a:bodyPr/>
                    <a:lstStyle/>
                    <a:p>
                      <a:r>
                        <a:rPr lang="nl-NL"/>
                        <a:t>Gespreksvoorbereiding</a:t>
                      </a:r>
                    </a:p>
                    <a:p>
                      <a:r>
                        <a:rPr lang="nl-NL"/>
                        <a:t>Spinnenweb Positieve Gezondheid</a:t>
                      </a:r>
                    </a:p>
                  </a:txBody>
                  <a:tcPr/>
                </a:tc>
                <a:tc>
                  <a:txBody>
                    <a:bodyPr/>
                    <a:lstStyle/>
                    <a:p>
                      <a:r>
                        <a:rPr lang="nl-NL"/>
                        <a:t>Zelf minder hard aan het werk zijn</a:t>
                      </a:r>
                    </a:p>
                  </a:txBody>
                  <a:tcPr/>
                </a:tc>
                <a:tc>
                  <a:txBody>
                    <a:bodyPr/>
                    <a:lstStyle/>
                    <a:p>
                      <a:r>
                        <a:rPr lang="nl-NL"/>
                        <a:t>Meer regie bij de patiënt</a:t>
                      </a:r>
                    </a:p>
                    <a:p>
                      <a:r>
                        <a:rPr lang="nl-NL"/>
                        <a:t>Actieve rol patiënt</a:t>
                      </a:r>
                    </a:p>
                    <a:p>
                      <a:r>
                        <a:rPr lang="nl-NL"/>
                        <a:t>Zelf ‘achterover leunen’</a:t>
                      </a:r>
                    </a:p>
                  </a:txBody>
                  <a:tcPr/>
                </a:tc>
                <a:extLst>
                  <a:ext uri="{0D108BD9-81ED-4DB2-BD59-A6C34878D82A}">
                    <a16:rowId xmlns:a16="http://schemas.microsoft.com/office/drawing/2014/main" val="1508036160"/>
                  </a:ext>
                </a:extLst>
              </a:tr>
              <a:tr h="8193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nl-NL"/>
                    </a:p>
                    <a:p>
                      <a:r>
                        <a:rPr lang="nl-NL"/>
                        <a:t>Andere gesprekken</a:t>
                      </a:r>
                    </a:p>
                  </a:txBody>
                  <a:tcPr/>
                </a:tc>
                <a:tc>
                  <a:txBody>
                    <a:bodyPr/>
                    <a:lstStyle/>
                    <a:p>
                      <a:r>
                        <a:rPr lang="nl-NL"/>
                        <a:t>Vragenlijsten</a:t>
                      </a:r>
                    </a:p>
                    <a:p>
                      <a:r>
                        <a:rPr lang="nl-NL"/>
                        <a:t>Informatie</a:t>
                      </a:r>
                    </a:p>
                  </a:txBody>
                  <a:tcPr/>
                </a:tc>
                <a:tc>
                  <a:txBody>
                    <a:bodyPr/>
                    <a:lstStyle/>
                    <a:p>
                      <a:r>
                        <a:rPr lang="nl-NL"/>
                        <a:t>Steeds dezelfde vragen stellen, dezelfde informatie geven.</a:t>
                      </a:r>
                    </a:p>
                  </a:txBody>
                  <a:tcPr/>
                </a:tc>
                <a:tc>
                  <a:txBody>
                    <a:bodyPr/>
                    <a:lstStyle/>
                    <a:p>
                      <a:r>
                        <a:rPr lang="nl-NL"/>
                        <a:t>Patiënt is zelf actief doordat hij zelf de informatie kan lezen en het consult kan voorbereiden.</a:t>
                      </a:r>
                    </a:p>
                  </a:txBody>
                  <a:tcPr/>
                </a:tc>
                <a:extLst>
                  <a:ext uri="{0D108BD9-81ED-4DB2-BD59-A6C34878D82A}">
                    <a16:rowId xmlns:a16="http://schemas.microsoft.com/office/drawing/2014/main" val="3471641736"/>
                  </a:ext>
                </a:extLst>
              </a:tr>
              <a:tr h="581448">
                <a:tc>
                  <a:txBody>
                    <a:bodyPr/>
                    <a:lstStyle/>
                    <a:p>
                      <a:r>
                        <a:rPr lang="nl-NL"/>
                        <a:t>Zelf metingen doen</a:t>
                      </a:r>
                    </a:p>
                  </a:txBody>
                  <a:tcPr/>
                </a:tc>
                <a:tc>
                  <a:txBody>
                    <a:bodyPr/>
                    <a:lstStyle/>
                    <a:p>
                      <a:r>
                        <a:rPr lang="nl-NL"/>
                        <a:t>Zelfmeten bloeddruk</a:t>
                      </a:r>
                    </a:p>
                  </a:txBody>
                  <a:tcPr/>
                </a:tc>
                <a:tc>
                  <a:txBody>
                    <a:bodyPr/>
                    <a:lstStyle/>
                    <a:p>
                      <a:r>
                        <a:rPr lang="nl-NL"/>
                        <a:t>Niet zelf de bloeddruk meten (of de assistente)</a:t>
                      </a:r>
                    </a:p>
                  </a:txBody>
                  <a:tcPr/>
                </a:tc>
                <a:tc>
                  <a:txBody>
                    <a:bodyPr/>
                    <a:lstStyle/>
                    <a:p>
                      <a:r>
                        <a:rPr lang="nl-NL"/>
                        <a:t>De patiënt is zelf actief </a:t>
                      </a:r>
                    </a:p>
                  </a:txBody>
                  <a:tcPr/>
                </a:tc>
                <a:extLst>
                  <a:ext uri="{0D108BD9-81ED-4DB2-BD59-A6C34878D82A}">
                    <a16:rowId xmlns:a16="http://schemas.microsoft.com/office/drawing/2014/main" val="828152854"/>
                  </a:ext>
                </a:extLst>
              </a:tr>
              <a:tr h="428745">
                <a:tc>
                  <a:txBody>
                    <a:bodyPr/>
                    <a:lstStyle/>
                    <a:p>
                      <a:r>
                        <a:rPr lang="nl-NL"/>
                        <a:t>Anders samenwerken</a:t>
                      </a:r>
                    </a:p>
                  </a:txBody>
                  <a:tcPr/>
                </a:tc>
                <a:tc>
                  <a:txBody>
                    <a:bodyPr/>
                    <a:lstStyle/>
                    <a:p>
                      <a:r>
                        <a:rPr lang="nl-NL"/>
                        <a:t>Gedeelde informatie</a:t>
                      </a:r>
                    </a:p>
                  </a:txBody>
                  <a:tcPr/>
                </a:tc>
                <a:tc>
                  <a:txBody>
                    <a:bodyPr/>
                    <a:lstStyle/>
                    <a:p>
                      <a:r>
                        <a:rPr lang="nl-NL"/>
                        <a:t>Alles zelf doen</a:t>
                      </a:r>
                    </a:p>
                  </a:txBody>
                  <a:tcPr/>
                </a:tc>
                <a:tc>
                  <a:txBody>
                    <a:bodyPr/>
                    <a:lstStyle/>
                    <a:p>
                      <a:r>
                        <a:rPr lang="nl-NL"/>
                        <a:t>Het netwerk benutten </a:t>
                      </a:r>
                    </a:p>
                  </a:txBody>
                  <a:tcPr/>
                </a:tc>
                <a:extLst>
                  <a:ext uri="{0D108BD9-81ED-4DB2-BD59-A6C34878D82A}">
                    <a16:rowId xmlns:a16="http://schemas.microsoft.com/office/drawing/2014/main" val="4059805069"/>
                  </a:ext>
                </a:extLst>
              </a:tr>
              <a:tr h="428745">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425244077"/>
                  </a:ext>
                </a:extLst>
              </a:tr>
            </a:tbl>
          </a:graphicData>
        </a:graphic>
      </p:graphicFrame>
      <p:sp>
        <p:nvSpPr>
          <p:cNvPr id="8" name="Tekstvak 7">
            <a:extLst>
              <a:ext uri="{FF2B5EF4-FFF2-40B4-BE49-F238E27FC236}">
                <a16:creationId xmlns:a16="http://schemas.microsoft.com/office/drawing/2014/main" id="{869CDDF3-EE38-9B86-C64C-E38032E2218C}"/>
              </a:ext>
            </a:extLst>
          </p:cNvPr>
          <p:cNvSpPr txBox="1"/>
          <p:nvPr/>
        </p:nvSpPr>
        <p:spPr>
          <a:xfrm>
            <a:off x="576263" y="945931"/>
            <a:ext cx="10892926" cy="369332"/>
          </a:xfrm>
          <a:prstGeom prst="rect">
            <a:avLst/>
          </a:prstGeom>
          <a:noFill/>
        </p:spPr>
        <p:txBody>
          <a:bodyPr wrap="square" lIns="0" tIns="0" rIns="0" bIns="0" rtlCol="0">
            <a:spAutoFit/>
          </a:bodyPr>
          <a:lstStyle/>
          <a:p>
            <a:r>
              <a:rPr lang="nl-NL" sz="2400" b="1"/>
              <a:t>Minder werkdruk, meer werkplezier, hoe kan de ZNO daarbij ondersteunen?</a:t>
            </a:r>
          </a:p>
        </p:txBody>
      </p:sp>
    </p:spTree>
    <p:extLst>
      <p:ext uri="{BB962C8B-B14F-4D97-AF65-F5344CB8AC3E}">
        <p14:creationId xmlns:p14="http://schemas.microsoft.com/office/powerpoint/2010/main" val="356714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03579-0747-33CE-1A49-12AE1252B10F}"/>
              </a:ext>
            </a:extLst>
          </p:cNvPr>
          <p:cNvPicPr>
            <a:picLocks noChangeAspect="1"/>
          </p:cNvPicPr>
          <p:nvPr/>
        </p:nvPicPr>
        <p:blipFill>
          <a:blip r:embed="rId3"/>
          <a:srcRect/>
          <a:stretch>
            <a:fillRect/>
          </a:stretch>
        </p:blipFill>
        <p:spPr>
          <a:xfrm>
            <a:off x="-137148" y="-337167"/>
            <a:ext cx="4090017" cy="4090017"/>
          </a:xfrm>
          <a:prstGeom prst="rect">
            <a:avLst/>
          </a:prstGeom>
        </p:spPr>
      </p:pic>
      <p:sp>
        <p:nvSpPr>
          <p:cNvPr id="10" name="TextBox 5">
            <a:extLst>
              <a:ext uri="{FF2B5EF4-FFF2-40B4-BE49-F238E27FC236}">
                <a16:creationId xmlns:a16="http://schemas.microsoft.com/office/drawing/2014/main" id="{63CC7183-767C-507D-0E64-EB7166175D22}"/>
              </a:ext>
            </a:extLst>
          </p:cNvPr>
          <p:cNvSpPr txBox="1"/>
          <p:nvPr/>
        </p:nvSpPr>
        <p:spPr>
          <a:xfrm>
            <a:off x="404881" y="1149932"/>
            <a:ext cx="3433788" cy="538737"/>
          </a:xfrm>
          <a:prstGeom prst="rect">
            <a:avLst/>
          </a:prstGeom>
        </p:spPr>
        <p:txBody>
          <a:bodyPr wrap="square" lIns="0" tIns="0" rIns="0" bIns="0" rtlCol="0" anchor="t">
            <a:spAutoFit/>
          </a:bodyPr>
          <a:lstStyle/>
          <a:p>
            <a:pPr>
              <a:lnSpc>
                <a:spcPts val="4480"/>
              </a:lnSpc>
            </a:pPr>
            <a:r>
              <a:rPr lang="en-US" sz="3200" err="1">
                <a:solidFill>
                  <a:srgbClr val="FFFFFF"/>
                </a:solidFill>
                <a:latin typeface="Open Sans Light Bold"/>
              </a:rPr>
              <a:t>Middelen</a:t>
            </a:r>
            <a:endParaRPr lang="en-US" sz="3200">
              <a:solidFill>
                <a:srgbClr val="FFFFFF"/>
              </a:solidFill>
              <a:latin typeface="Open Sans Light Bold"/>
            </a:endParaRPr>
          </a:p>
        </p:txBody>
      </p:sp>
      <p:pic>
        <p:nvPicPr>
          <p:cNvPr id="4" name="Afbeelding 3">
            <a:hlinkClick r:id="rId4"/>
            <a:extLst>
              <a:ext uri="{FF2B5EF4-FFF2-40B4-BE49-F238E27FC236}">
                <a16:creationId xmlns:a16="http://schemas.microsoft.com/office/drawing/2014/main" id="{77221058-29E7-83A0-202B-AFB6A3B7256A}"/>
              </a:ext>
            </a:extLst>
          </p:cNvPr>
          <p:cNvPicPr>
            <a:picLocks noChangeAspect="1"/>
          </p:cNvPicPr>
          <p:nvPr/>
        </p:nvPicPr>
        <p:blipFill>
          <a:blip r:embed="rId5"/>
          <a:stretch>
            <a:fillRect/>
          </a:stretch>
        </p:blipFill>
        <p:spPr>
          <a:xfrm>
            <a:off x="4177084" y="431511"/>
            <a:ext cx="6140766" cy="5626389"/>
          </a:xfrm>
          <a:prstGeom prst="rect">
            <a:avLst/>
          </a:prstGeom>
        </p:spPr>
      </p:pic>
    </p:spTree>
    <p:extLst>
      <p:ext uri="{BB962C8B-B14F-4D97-AF65-F5344CB8AC3E}">
        <p14:creationId xmlns:p14="http://schemas.microsoft.com/office/powerpoint/2010/main" val="223432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7EA1E8A-E1D1-485F-8557-3775E984F8CE}"/>
              </a:ext>
            </a:extLst>
          </p:cNvPr>
          <p:cNvSpPr txBox="1"/>
          <p:nvPr/>
        </p:nvSpPr>
        <p:spPr>
          <a:xfrm>
            <a:off x="3707772" y="2924690"/>
            <a:ext cx="7092359" cy="3965895"/>
          </a:xfrm>
          <a:prstGeom prst="rect">
            <a:avLst/>
          </a:prstGeom>
          <a:noFill/>
        </p:spPr>
        <p:txBody>
          <a:bodyPr wrap="square" lIns="0" tIns="0" rIns="0" bIns="0" rtlCol="0">
            <a:noAutofit/>
          </a:bodyPr>
          <a:lstStyle/>
          <a:p>
            <a:pPr marL="0" indent="0">
              <a:buNone/>
            </a:pPr>
            <a:r>
              <a:rPr lang="nl-NL" sz="1600" b="1" dirty="0"/>
              <a:t>Huisartspraktijk kiest vanuit eigen behoefte, passend bij eigen praktijksituatie </a:t>
            </a:r>
            <a:endParaRPr lang="nl-NL" sz="1600" dirty="0"/>
          </a:p>
          <a:p>
            <a:pPr marL="0" indent="0">
              <a:buNone/>
            </a:pPr>
            <a:endParaRPr lang="nl-NL" sz="1600" dirty="0"/>
          </a:p>
          <a:p>
            <a:pPr marL="0" indent="0">
              <a:buNone/>
            </a:pPr>
            <a:r>
              <a:rPr lang="nl-NL" sz="1600" dirty="0"/>
              <a:t>Praktijken bepalen zelf de omslag die ze willen maken</a:t>
            </a:r>
          </a:p>
          <a:p>
            <a:pPr marL="0" indent="0">
              <a:buNone/>
            </a:pPr>
            <a:r>
              <a:rPr lang="nl-NL" sz="1600" dirty="0">
                <a:solidFill>
                  <a:srgbClr val="000000"/>
                </a:solidFill>
              </a:rPr>
              <a:t>Op basis van eigen plan en met </a:t>
            </a:r>
            <a:r>
              <a:rPr lang="nl-NL" sz="1600" b="0" i="0" u="none" strike="noStrike" baseline="0" dirty="0">
                <a:solidFill>
                  <a:srgbClr val="000000"/>
                </a:solidFill>
              </a:rPr>
              <a:t>ondersteuning bij de implementatie</a:t>
            </a:r>
          </a:p>
          <a:p>
            <a:pPr marL="0" indent="0">
              <a:buNone/>
            </a:pPr>
            <a:endParaRPr lang="nl-NL" sz="1600" dirty="0"/>
          </a:p>
          <a:p>
            <a:pPr marL="0" indent="0">
              <a:buNone/>
            </a:pPr>
            <a:r>
              <a:rPr lang="nl-NL" sz="1600" dirty="0"/>
              <a:t>De Zorgnetwerkomgeving (ZNO) is de basis - voor iedereen en ondersteunt de persoonsgerichte werkwijze.</a:t>
            </a:r>
          </a:p>
          <a:p>
            <a:pPr marL="0" indent="0">
              <a:buNone/>
            </a:pPr>
            <a:endParaRPr lang="nl-NL" sz="1600" b="0" i="0" u="none" strike="noStrike" baseline="0" dirty="0">
              <a:solidFill>
                <a:srgbClr val="000000"/>
              </a:solidFill>
            </a:endParaRPr>
          </a:p>
        </p:txBody>
      </p:sp>
      <p:pic>
        <p:nvPicPr>
          <p:cNvPr id="3" name="Picture 2">
            <a:extLst>
              <a:ext uri="{FF2B5EF4-FFF2-40B4-BE49-F238E27FC236}">
                <a16:creationId xmlns:a16="http://schemas.microsoft.com/office/drawing/2014/main" id="{4B503579-0747-33CE-1A49-12AE1252B10F}"/>
              </a:ext>
            </a:extLst>
          </p:cNvPr>
          <p:cNvPicPr>
            <a:picLocks noChangeAspect="1"/>
          </p:cNvPicPr>
          <p:nvPr/>
        </p:nvPicPr>
        <p:blipFill>
          <a:blip r:embed="rId3"/>
          <a:srcRect/>
          <a:stretch>
            <a:fillRect/>
          </a:stretch>
        </p:blipFill>
        <p:spPr>
          <a:xfrm>
            <a:off x="-137148" y="-337167"/>
            <a:ext cx="4090017" cy="4090017"/>
          </a:xfrm>
          <a:prstGeom prst="rect">
            <a:avLst/>
          </a:prstGeom>
        </p:spPr>
      </p:pic>
      <p:sp>
        <p:nvSpPr>
          <p:cNvPr id="10" name="TextBox 5">
            <a:extLst>
              <a:ext uri="{FF2B5EF4-FFF2-40B4-BE49-F238E27FC236}">
                <a16:creationId xmlns:a16="http://schemas.microsoft.com/office/drawing/2014/main" id="{63CC7183-767C-507D-0E64-EB7166175D22}"/>
              </a:ext>
            </a:extLst>
          </p:cNvPr>
          <p:cNvSpPr txBox="1"/>
          <p:nvPr/>
        </p:nvSpPr>
        <p:spPr>
          <a:xfrm>
            <a:off x="404881" y="1149932"/>
            <a:ext cx="3433788" cy="538737"/>
          </a:xfrm>
          <a:prstGeom prst="rect">
            <a:avLst/>
          </a:prstGeom>
        </p:spPr>
        <p:txBody>
          <a:bodyPr wrap="square" lIns="0" tIns="0" rIns="0" bIns="0" rtlCol="0" anchor="t">
            <a:spAutoFit/>
          </a:bodyPr>
          <a:lstStyle/>
          <a:p>
            <a:pPr>
              <a:lnSpc>
                <a:spcPts val="4480"/>
              </a:lnSpc>
            </a:pPr>
            <a:r>
              <a:rPr lang="en-US" sz="3200">
                <a:solidFill>
                  <a:srgbClr val="FFFFFF"/>
                </a:solidFill>
                <a:latin typeface="Open Sans Light Bold"/>
              </a:rPr>
              <a:t>Hoe dan?</a:t>
            </a:r>
          </a:p>
        </p:txBody>
      </p:sp>
    </p:spTree>
    <p:extLst>
      <p:ext uri="{BB962C8B-B14F-4D97-AF65-F5344CB8AC3E}">
        <p14:creationId xmlns:p14="http://schemas.microsoft.com/office/powerpoint/2010/main" val="417706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0995615" y="6144286"/>
            <a:ext cx="1039155" cy="498145"/>
          </a:xfrm>
          <a:prstGeom prst="rect">
            <a:avLst/>
          </a:prstGeom>
        </p:spPr>
      </p:pic>
      <p:sp>
        <p:nvSpPr>
          <p:cNvPr id="4" name="TextBox 4"/>
          <p:cNvSpPr txBox="1"/>
          <p:nvPr/>
        </p:nvSpPr>
        <p:spPr>
          <a:xfrm>
            <a:off x="4470400" y="1803400"/>
            <a:ext cx="7416800" cy="350352"/>
          </a:xfrm>
          <a:prstGeom prst="rect">
            <a:avLst/>
          </a:prstGeom>
        </p:spPr>
        <p:txBody>
          <a:bodyPr wrap="square" lIns="0" tIns="0" rIns="0" bIns="0" rtlCol="0" anchor="t">
            <a:spAutoFit/>
          </a:bodyPr>
          <a:lstStyle/>
          <a:p>
            <a:pPr>
              <a:lnSpc>
                <a:spcPts val="2987"/>
              </a:lnSpc>
            </a:pPr>
            <a:r>
              <a:rPr lang="en-US" sz="1867">
                <a:solidFill>
                  <a:srgbClr val="000000"/>
                </a:solidFill>
                <a:latin typeface="Open Sans Light"/>
              </a:rPr>
              <a:t> </a:t>
            </a:r>
          </a:p>
        </p:txBody>
      </p:sp>
      <p:sp>
        <p:nvSpPr>
          <p:cNvPr id="5" name="TextBox 5"/>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p:cNvPicPr>
            <a:picLocks noChangeAspect="1"/>
          </p:cNvPicPr>
          <p:nvPr/>
        </p:nvPicPr>
        <p:blipFill>
          <a:blip r:embed="rId4"/>
          <a:srcRect/>
          <a:stretch>
            <a:fillRect/>
          </a:stretch>
        </p:blipFill>
        <p:spPr>
          <a:xfrm>
            <a:off x="10347150" y="5722073"/>
            <a:ext cx="1844850" cy="1103448"/>
          </a:xfrm>
          <a:prstGeom prst="rect">
            <a:avLst/>
          </a:prstGeom>
        </p:spPr>
      </p:pic>
      <p:sp>
        <p:nvSpPr>
          <p:cNvPr id="6" name="TextBox 5">
            <a:extLst>
              <a:ext uri="{FF2B5EF4-FFF2-40B4-BE49-F238E27FC236}">
                <a16:creationId xmlns:a16="http://schemas.microsoft.com/office/drawing/2014/main" id="{0581568F-A0E0-F478-C08B-A30484D2E737}"/>
              </a:ext>
            </a:extLst>
          </p:cNvPr>
          <p:cNvSpPr txBox="1"/>
          <p:nvPr/>
        </p:nvSpPr>
        <p:spPr>
          <a:xfrm>
            <a:off x="586958" y="1452342"/>
            <a:ext cx="3005958" cy="1115818"/>
          </a:xfrm>
          <a:prstGeom prst="rect">
            <a:avLst/>
          </a:prstGeom>
        </p:spPr>
        <p:txBody>
          <a:bodyPr wrap="square" lIns="0" tIns="0" rIns="0" bIns="0" rtlCol="0" anchor="t">
            <a:spAutoFit/>
          </a:bodyPr>
          <a:lstStyle/>
          <a:p>
            <a:pPr>
              <a:lnSpc>
                <a:spcPts val="4480"/>
              </a:lnSpc>
            </a:pPr>
            <a:r>
              <a:rPr lang="en-US" sz="3200" err="1">
                <a:solidFill>
                  <a:srgbClr val="FFFFFF"/>
                </a:solidFill>
                <a:latin typeface="Open Sans Light Bold"/>
              </a:rPr>
              <a:t>Wanneer</a:t>
            </a:r>
            <a:r>
              <a:rPr lang="en-US" sz="3200">
                <a:solidFill>
                  <a:srgbClr val="FFFFFF"/>
                </a:solidFill>
                <a:latin typeface="Open Sans Light Bold"/>
              </a:rPr>
              <a:t> </a:t>
            </a:r>
            <a:r>
              <a:rPr lang="en-US" sz="3200" err="1">
                <a:solidFill>
                  <a:srgbClr val="FFFFFF"/>
                </a:solidFill>
                <a:latin typeface="Open Sans Light Bold"/>
              </a:rPr>
              <a:t>succesvol</a:t>
            </a:r>
            <a:r>
              <a:rPr lang="en-US" sz="3200">
                <a:solidFill>
                  <a:srgbClr val="FFFFFF"/>
                </a:solidFill>
                <a:latin typeface="Open Sans Light Bold"/>
              </a:rPr>
              <a:t>?</a:t>
            </a:r>
          </a:p>
        </p:txBody>
      </p:sp>
      <p:sp>
        <p:nvSpPr>
          <p:cNvPr id="9" name="TextBox 4">
            <a:extLst>
              <a:ext uri="{FF2B5EF4-FFF2-40B4-BE49-F238E27FC236}">
                <a16:creationId xmlns:a16="http://schemas.microsoft.com/office/drawing/2014/main" id="{FA41686A-5846-A858-99AD-426A3A864241}"/>
              </a:ext>
            </a:extLst>
          </p:cNvPr>
          <p:cNvSpPr txBox="1"/>
          <p:nvPr/>
        </p:nvSpPr>
        <p:spPr>
          <a:xfrm>
            <a:off x="4078110" y="2742102"/>
            <a:ext cx="7191465" cy="696601"/>
          </a:xfrm>
          <a:prstGeom prst="rect">
            <a:avLst/>
          </a:prstGeom>
        </p:spPr>
        <p:txBody>
          <a:bodyPr wrap="square" lIns="0" tIns="0" rIns="0" bIns="0" rtlCol="0" anchor="t">
            <a:spAutoFit/>
          </a:bodyPr>
          <a:lstStyle/>
          <a:p>
            <a:pPr>
              <a:lnSpc>
                <a:spcPts val="2987"/>
              </a:lnSpc>
            </a:pPr>
            <a:endParaRPr lang="en-US" sz="1850">
              <a:solidFill>
                <a:srgbClr val="000000"/>
              </a:solidFill>
              <a:latin typeface="Open Sans Light"/>
              <a:ea typeface="Open Sans Light"/>
              <a:cs typeface="Open Sans Light"/>
            </a:endParaRPr>
          </a:p>
          <a:p>
            <a:pPr>
              <a:lnSpc>
                <a:spcPts val="2613"/>
              </a:lnSpc>
            </a:pPr>
            <a:endParaRPr lang="en-US" sz="1867">
              <a:solidFill>
                <a:srgbClr val="000000"/>
              </a:solidFill>
              <a:latin typeface="Open Sans Light"/>
              <a:ea typeface="Open Sans Light"/>
              <a:cs typeface="Open Sans Light"/>
            </a:endParaRPr>
          </a:p>
        </p:txBody>
      </p:sp>
      <p:pic>
        <p:nvPicPr>
          <p:cNvPr id="8" name="Afbeelding 7">
            <a:extLst>
              <a:ext uri="{FF2B5EF4-FFF2-40B4-BE49-F238E27FC236}">
                <a16:creationId xmlns:a16="http://schemas.microsoft.com/office/drawing/2014/main" id="{CC2927D3-3EA4-BA8B-B70F-BEC094F53D91}"/>
              </a:ext>
            </a:extLst>
          </p:cNvPr>
          <p:cNvPicPr>
            <a:picLocks noChangeAspect="1"/>
          </p:cNvPicPr>
          <p:nvPr/>
        </p:nvPicPr>
        <p:blipFill>
          <a:blip r:embed="rId5"/>
          <a:stretch>
            <a:fillRect/>
          </a:stretch>
        </p:blipFill>
        <p:spPr>
          <a:xfrm>
            <a:off x="508000" y="688505"/>
            <a:ext cx="10994733" cy="5192694"/>
          </a:xfrm>
          <a:prstGeom prst="rect">
            <a:avLst/>
          </a:prstGeom>
        </p:spPr>
      </p:pic>
    </p:spTree>
    <p:extLst>
      <p:ext uri="{BB962C8B-B14F-4D97-AF65-F5344CB8AC3E}">
        <p14:creationId xmlns:p14="http://schemas.microsoft.com/office/powerpoint/2010/main" val="372283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03200" y="-76721"/>
            <a:ext cx="4382382" cy="4216921"/>
          </a:xfrm>
          <a:prstGeom prst="rect">
            <a:avLst/>
          </a:prstGeom>
        </p:spPr>
      </p:pic>
      <p:pic>
        <p:nvPicPr>
          <p:cNvPr id="3" name="Picture 3"/>
          <p:cNvPicPr>
            <a:picLocks noChangeAspect="1"/>
          </p:cNvPicPr>
          <p:nvPr/>
        </p:nvPicPr>
        <p:blipFill>
          <a:blip r:embed="rId4"/>
          <a:srcRect/>
          <a:stretch>
            <a:fillRect/>
          </a:stretch>
        </p:blipFill>
        <p:spPr>
          <a:xfrm>
            <a:off x="10995615" y="6144286"/>
            <a:ext cx="1039155" cy="498145"/>
          </a:xfrm>
          <a:prstGeom prst="rect">
            <a:avLst/>
          </a:prstGeom>
        </p:spPr>
      </p:pic>
      <p:sp>
        <p:nvSpPr>
          <p:cNvPr id="4" name="TextBox 4"/>
          <p:cNvSpPr txBox="1"/>
          <p:nvPr/>
        </p:nvSpPr>
        <p:spPr>
          <a:xfrm>
            <a:off x="4470400" y="1803400"/>
            <a:ext cx="7416800" cy="350352"/>
          </a:xfrm>
          <a:prstGeom prst="rect">
            <a:avLst/>
          </a:prstGeom>
        </p:spPr>
        <p:txBody>
          <a:bodyPr wrap="square" lIns="0" tIns="0" rIns="0" bIns="0" rtlCol="0" anchor="t">
            <a:spAutoFit/>
          </a:bodyPr>
          <a:lstStyle/>
          <a:p>
            <a:pPr>
              <a:lnSpc>
                <a:spcPts val="2987"/>
              </a:lnSpc>
            </a:pPr>
            <a:r>
              <a:rPr lang="en-US" sz="1867">
                <a:solidFill>
                  <a:srgbClr val="000000"/>
                </a:solidFill>
                <a:latin typeface="Open Sans Light"/>
              </a:rPr>
              <a:t> </a:t>
            </a:r>
          </a:p>
        </p:txBody>
      </p:sp>
      <p:sp>
        <p:nvSpPr>
          <p:cNvPr id="5" name="TextBox 5"/>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p:cNvPicPr>
            <a:picLocks noChangeAspect="1"/>
          </p:cNvPicPr>
          <p:nvPr/>
        </p:nvPicPr>
        <p:blipFill>
          <a:blip r:embed="rId5"/>
          <a:srcRect/>
          <a:stretch>
            <a:fillRect/>
          </a:stretch>
        </p:blipFill>
        <p:spPr>
          <a:xfrm>
            <a:off x="10347150" y="5722073"/>
            <a:ext cx="1844850" cy="1103448"/>
          </a:xfrm>
          <a:prstGeom prst="rect">
            <a:avLst/>
          </a:prstGeom>
        </p:spPr>
      </p:pic>
      <p:sp>
        <p:nvSpPr>
          <p:cNvPr id="6" name="TextBox 5">
            <a:extLst>
              <a:ext uri="{FF2B5EF4-FFF2-40B4-BE49-F238E27FC236}">
                <a16:creationId xmlns:a16="http://schemas.microsoft.com/office/drawing/2014/main" id="{0581568F-A0E0-F478-C08B-A30484D2E737}"/>
              </a:ext>
            </a:extLst>
          </p:cNvPr>
          <p:cNvSpPr txBox="1"/>
          <p:nvPr/>
        </p:nvSpPr>
        <p:spPr>
          <a:xfrm>
            <a:off x="586958" y="1452342"/>
            <a:ext cx="3005958" cy="538737"/>
          </a:xfrm>
          <a:prstGeom prst="rect">
            <a:avLst/>
          </a:prstGeom>
        </p:spPr>
        <p:txBody>
          <a:bodyPr wrap="square" lIns="0" tIns="0" rIns="0" bIns="0" rtlCol="0" anchor="t">
            <a:spAutoFit/>
          </a:bodyPr>
          <a:lstStyle/>
          <a:p>
            <a:pPr>
              <a:lnSpc>
                <a:spcPts val="4480"/>
              </a:lnSpc>
            </a:pPr>
            <a:r>
              <a:rPr lang="en-US" sz="3200">
                <a:solidFill>
                  <a:srgbClr val="FFFFFF"/>
                </a:solidFill>
                <a:latin typeface="Open Sans Light Bold"/>
              </a:rPr>
              <a:t>En nu?</a:t>
            </a:r>
          </a:p>
        </p:txBody>
      </p:sp>
      <p:sp>
        <p:nvSpPr>
          <p:cNvPr id="9" name="TextBox 4">
            <a:extLst>
              <a:ext uri="{FF2B5EF4-FFF2-40B4-BE49-F238E27FC236}">
                <a16:creationId xmlns:a16="http://schemas.microsoft.com/office/drawing/2014/main" id="{FA41686A-5846-A858-99AD-426A3A864241}"/>
              </a:ext>
            </a:extLst>
          </p:cNvPr>
          <p:cNvSpPr txBox="1"/>
          <p:nvPr/>
        </p:nvSpPr>
        <p:spPr>
          <a:xfrm>
            <a:off x="4179182" y="1991079"/>
            <a:ext cx="7191465" cy="3389646"/>
          </a:xfrm>
          <a:prstGeom prst="rect">
            <a:avLst/>
          </a:prstGeom>
        </p:spPr>
        <p:txBody>
          <a:bodyPr wrap="square" lIns="0" tIns="0" rIns="0" bIns="0" rtlCol="0" anchor="t">
            <a:spAutoFit/>
          </a:bodyPr>
          <a:lstStyle/>
          <a:p>
            <a:pPr>
              <a:lnSpc>
                <a:spcPts val="2987"/>
              </a:lnSpc>
            </a:pPr>
            <a:r>
              <a:rPr lang="en-US" sz="1867" b="1" dirty="0" err="1">
                <a:solidFill>
                  <a:srgbClr val="000000"/>
                </a:solidFill>
                <a:latin typeface="Open Sans Light"/>
              </a:rPr>
              <a:t>Beantwoord</a:t>
            </a:r>
            <a:r>
              <a:rPr lang="en-US" sz="1867" b="1" dirty="0">
                <a:solidFill>
                  <a:srgbClr val="000000"/>
                </a:solidFill>
                <a:latin typeface="Open Sans Light"/>
              </a:rPr>
              <a:t> </a:t>
            </a:r>
            <a:r>
              <a:rPr lang="en-US" sz="1867" b="1" dirty="0" err="1">
                <a:solidFill>
                  <a:srgbClr val="000000"/>
                </a:solidFill>
                <a:latin typeface="Open Sans Light"/>
              </a:rPr>
              <a:t>onderstaande</a:t>
            </a:r>
            <a:r>
              <a:rPr lang="en-US" sz="1867" b="1" dirty="0">
                <a:solidFill>
                  <a:srgbClr val="000000"/>
                </a:solidFill>
                <a:latin typeface="Open Sans Light"/>
              </a:rPr>
              <a:t> </a:t>
            </a:r>
            <a:r>
              <a:rPr lang="en-US" sz="1867" b="1" dirty="0" err="1">
                <a:solidFill>
                  <a:srgbClr val="000000"/>
                </a:solidFill>
                <a:latin typeface="Open Sans Light"/>
              </a:rPr>
              <a:t>vragen</a:t>
            </a:r>
            <a:r>
              <a:rPr lang="en-US" sz="1867" b="1" dirty="0">
                <a:solidFill>
                  <a:srgbClr val="000000"/>
                </a:solidFill>
                <a:latin typeface="Open Sans Light"/>
              </a:rPr>
              <a:t>:</a:t>
            </a:r>
          </a:p>
          <a:p>
            <a:pPr>
              <a:lnSpc>
                <a:spcPts val="2987"/>
              </a:lnSpc>
            </a:pPr>
            <a:endParaRPr lang="en-US" sz="1867" b="1" dirty="0">
              <a:solidFill>
                <a:srgbClr val="000000"/>
              </a:solidFill>
              <a:latin typeface="Open Sans Light"/>
            </a:endParaRPr>
          </a:p>
          <a:p>
            <a:pPr marL="457200" indent="-457200">
              <a:lnSpc>
                <a:spcPts val="2987"/>
              </a:lnSpc>
              <a:buFont typeface="+mj-lt"/>
              <a:buAutoNum type="arabicPeriod"/>
            </a:pPr>
            <a:r>
              <a:rPr lang="en-US" sz="1867" dirty="0" err="1">
                <a:solidFill>
                  <a:srgbClr val="000000"/>
                </a:solidFill>
                <a:latin typeface="Open Sans Light"/>
              </a:rPr>
              <a:t>Waar</a:t>
            </a:r>
            <a:r>
              <a:rPr lang="en-US" sz="1867" dirty="0">
                <a:solidFill>
                  <a:srgbClr val="000000"/>
                </a:solidFill>
                <a:latin typeface="Open Sans Light"/>
              </a:rPr>
              <a:t> </a:t>
            </a:r>
            <a:r>
              <a:rPr lang="en-US" sz="1867" dirty="0" err="1">
                <a:solidFill>
                  <a:srgbClr val="000000"/>
                </a:solidFill>
                <a:latin typeface="Open Sans Light"/>
              </a:rPr>
              <a:t>willen</a:t>
            </a:r>
            <a:r>
              <a:rPr lang="en-US" sz="1867" dirty="0">
                <a:solidFill>
                  <a:srgbClr val="000000"/>
                </a:solidFill>
                <a:latin typeface="Open Sans Light"/>
              </a:rPr>
              <a:t> we </a:t>
            </a:r>
            <a:r>
              <a:rPr lang="en-US" sz="1867" dirty="0" err="1">
                <a:solidFill>
                  <a:srgbClr val="000000"/>
                </a:solidFill>
                <a:latin typeface="Open Sans Light"/>
              </a:rPr>
              <a:t>als</a:t>
            </a:r>
            <a:r>
              <a:rPr lang="en-US" sz="1867" dirty="0">
                <a:solidFill>
                  <a:srgbClr val="000000"/>
                </a:solidFill>
                <a:latin typeface="Open Sans Light"/>
              </a:rPr>
              <a:t> </a:t>
            </a:r>
            <a:r>
              <a:rPr lang="en-US" sz="1867" dirty="0" err="1">
                <a:solidFill>
                  <a:srgbClr val="000000"/>
                </a:solidFill>
                <a:latin typeface="Open Sans Light"/>
              </a:rPr>
              <a:t>eerste</a:t>
            </a:r>
            <a:r>
              <a:rPr lang="en-US" sz="1867" dirty="0">
                <a:solidFill>
                  <a:srgbClr val="000000"/>
                </a:solidFill>
                <a:latin typeface="Open Sans Light"/>
              </a:rPr>
              <a:t> mee </a:t>
            </a:r>
            <a:r>
              <a:rPr lang="en-US" sz="1867" dirty="0" err="1">
                <a:solidFill>
                  <a:srgbClr val="000000"/>
                </a:solidFill>
                <a:latin typeface="Open Sans Light"/>
              </a:rPr>
              <a:t>aan</a:t>
            </a:r>
            <a:r>
              <a:rPr lang="en-US" sz="1867" dirty="0">
                <a:solidFill>
                  <a:srgbClr val="000000"/>
                </a:solidFill>
                <a:latin typeface="Open Sans Light"/>
              </a:rPr>
              <a:t> de slag?</a:t>
            </a:r>
          </a:p>
          <a:p>
            <a:pPr marL="457200" indent="-457200">
              <a:lnSpc>
                <a:spcPts val="2987"/>
              </a:lnSpc>
              <a:buFont typeface="+mj-lt"/>
              <a:buAutoNum type="arabicPeriod"/>
            </a:pPr>
            <a:r>
              <a:rPr lang="en-US" sz="1867" dirty="0">
                <a:solidFill>
                  <a:srgbClr val="000000"/>
                </a:solidFill>
                <a:latin typeface="Open Sans Light"/>
              </a:rPr>
              <a:t>Hoe </a:t>
            </a:r>
            <a:r>
              <a:rPr lang="en-US" sz="1867" dirty="0" err="1">
                <a:solidFill>
                  <a:srgbClr val="000000"/>
                </a:solidFill>
                <a:latin typeface="Open Sans Light"/>
              </a:rPr>
              <a:t>werken</a:t>
            </a:r>
            <a:r>
              <a:rPr lang="en-US" sz="1867" dirty="0">
                <a:solidFill>
                  <a:srgbClr val="000000"/>
                </a:solidFill>
                <a:latin typeface="Open Sans Light"/>
              </a:rPr>
              <a:t> we </a:t>
            </a:r>
            <a:r>
              <a:rPr lang="en-US" sz="1867" dirty="0" err="1">
                <a:solidFill>
                  <a:srgbClr val="000000"/>
                </a:solidFill>
                <a:latin typeface="Open Sans Light"/>
              </a:rPr>
              <a:t>daarin</a:t>
            </a:r>
            <a:r>
              <a:rPr lang="en-US" sz="1867" dirty="0">
                <a:solidFill>
                  <a:srgbClr val="000000"/>
                </a:solidFill>
                <a:latin typeface="Open Sans Light"/>
              </a:rPr>
              <a:t> </a:t>
            </a:r>
            <a:r>
              <a:rPr lang="en-US" sz="1867" dirty="0" err="1">
                <a:solidFill>
                  <a:srgbClr val="000000"/>
                </a:solidFill>
                <a:latin typeface="Open Sans Light"/>
              </a:rPr>
              <a:t>samen</a:t>
            </a:r>
            <a:r>
              <a:rPr lang="en-US" sz="1867" dirty="0">
                <a:solidFill>
                  <a:srgbClr val="000000"/>
                </a:solidFill>
                <a:latin typeface="Open Sans Light"/>
              </a:rPr>
              <a:t>? Wat is </a:t>
            </a:r>
            <a:r>
              <a:rPr lang="en-US" sz="1867" dirty="0" err="1">
                <a:solidFill>
                  <a:srgbClr val="000000"/>
                </a:solidFill>
                <a:latin typeface="Open Sans Light"/>
              </a:rPr>
              <a:t>ieders</a:t>
            </a:r>
            <a:r>
              <a:rPr lang="en-US" sz="1867" dirty="0">
                <a:solidFill>
                  <a:srgbClr val="000000"/>
                </a:solidFill>
                <a:latin typeface="Open Sans Light"/>
              </a:rPr>
              <a:t> </a:t>
            </a:r>
            <a:r>
              <a:rPr lang="en-US" sz="1867" dirty="0" err="1">
                <a:solidFill>
                  <a:srgbClr val="000000"/>
                </a:solidFill>
                <a:latin typeface="Open Sans Light"/>
              </a:rPr>
              <a:t>rol</a:t>
            </a:r>
            <a:r>
              <a:rPr lang="en-US" sz="1867" dirty="0">
                <a:solidFill>
                  <a:srgbClr val="000000"/>
                </a:solidFill>
                <a:latin typeface="Open Sans Light"/>
              </a:rPr>
              <a:t>?</a:t>
            </a:r>
          </a:p>
          <a:p>
            <a:pPr marL="457200" indent="-457200">
              <a:lnSpc>
                <a:spcPts val="2987"/>
              </a:lnSpc>
              <a:buFont typeface="+mj-lt"/>
              <a:buAutoNum type="arabicPeriod"/>
            </a:pPr>
            <a:r>
              <a:rPr lang="en-US" sz="1867" dirty="0">
                <a:solidFill>
                  <a:srgbClr val="000000"/>
                </a:solidFill>
                <a:latin typeface="Open Sans Light"/>
              </a:rPr>
              <a:t>Wat doe we al wat </a:t>
            </a:r>
            <a:r>
              <a:rPr lang="en-US" sz="1867" dirty="0" err="1">
                <a:solidFill>
                  <a:srgbClr val="000000"/>
                </a:solidFill>
                <a:latin typeface="Open Sans Light"/>
              </a:rPr>
              <a:t>werkt</a:t>
            </a:r>
            <a:r>
              <a:rPr lang="en-US" sz="1867" dirty="0">
                <a:solidFill>
                  <a:srgbClr val="000000"/>
                </a:solidFill>
                <a:latin typeface="Open Sans Light"/>
              </a:rPr>
              <a:t>?</a:t>
            </a:r>
          </a:p>
          <a:p>
            <a:pPr marL="457200" indent="-457200">
              <a:lnSpc>
                <a:spcPts val="2987"/>
              </a:lnSpc>
              <a:buFont typeface="+mj-lt"/>
              <a:buAutoNum type="arabicPeriod"/>
            </a:pPr>
            <a:r>
              <a:rPr lang="en-US" sz="1867" dirty="0">
                <a:solidFill>
                  <a:srgbClr val="000000"/>
                </a:solidFill>
                <a:latin typeface="Open Sans Light"/>
                <a:ea typeface="Open Sans Light"/>
                <a:cs typeface="Open Sans Light"/>
              </a:rPr>
              <a:t>Wat is de </a:t>
            </a:r>
            <a:r>
              <a:rPr lang="en-US" sz="1867" dirty="0" err="1">
                <a:solidFill>
                  <a:srgbClr val="000000"/>
                </a:solidFill>
                <a:latin typeface="Open Sans Light"/>
                <a:ea typeface="Open Sans Light"/>
                <a:cs typeface="Open Sans Light"/>
              </a:rPr>
              <a:t>volgende</a:t>
            </a:r>
            <a:r>
              <a:rPr lang="en-US" sz="1867" dirty="0">
                <a:solidFill>
                  <a:srgbClr val="000000"/>
                </a:solidFill>
                <a:latin typeface="Open Sans Light"/>
                <a:ea typeface="Open Sans Light"/>
                <a:cs typeface="Open Sans Light"/>
              </a:rPr>
              <a:t> </a:t>
            </a:r>
            <a:r>
              <a:rPr lang="en-US" sz="1867" dirty="0" err="1">
                <a:solidFill>
                  <a:srgbClr val="000000"/>
                </a:solidFill>
                <a:latin typeface="Open Sans Light"/>
                <a:ea typeface="Open Sans Light"/>
                <a:cs typeface="Open Sans Light"/>
              </a:rPr>
              <a:t>stap</a:t>
            </a:r>
            <a:r>
              <a:rPr lang="en-US" sz="1867" dirty="0">
                <a:solidFill>
                  <a:srgbClr val="000000"/>
                </a:solidFill>
                <a:latin typeface="Open Sans Light"/>
                <a:ea typeface="Open Sans Light"/>
                <a:cs typeface="Open Sans Light"/>
              </a:rPr>
              <a:t>? Welke </a:t>
            </a:r>
            <a:r>
              <a:rPr lang="en-US" sz="1867" dirty="0" err="1">
                <a:solidFill>
                  <a:srgbClr val="000000"/>
                </a:solidFill>
                <a:latin typeface="Open Sans Light"/>
                <a:ea typeface="Open Sans Light"/>
                <a:cs typeface="Open Sans Light"/>
              </a:rPr>
              <a:t>opstartactie</a:t>
            </a:r>
            <a:r>
              <a:rPr lang="en-US" sz="1867" dirty="0">
                <a:solidFill>
                  <a:srgbClr val="000000"/>
                </a:solidFill>
                <a:latin typeface="Open Sans Light"/>
                <a:ea typeface="Open Sans Light"/>
                <a:cs typeface="Open Sans Light"/>
              </a:rPr>
              <a:t> </a:t>
            </a:r>
            <a:r>
              <a:rPr lang="en-US" sz="1867" dirty="0" err="1">
                <a:solidFill>
                  <a:srgbClr val="000000"/>
                </a:solidFill>
                <a:latin typeface="Open Sans Light"/>
                <a:ea typeface="Open Sans Light"/>
                <a:cs typeface="Open Sans Light"/>
              </a:rPr>
              <a:t>zou</a:t>
            </a:r>
            <a:r>
              <a:rPr lang="en-US" sz="1867" dirty="0">
                <a:solidFill>
                  <a:srgbClr val="000000"/>
                </a:solidFill>
                <a:latin typeface="Open Sans Light"/>
                <a:ea typeface="Open Sans Light"/>
                <a:cs typeface="Open Sans Light"/>
              </a:rPr>
              <a:t> </a:t>
            </a:r>
            <a:r>
              <a:rPr lang="en-US" sz="1867" dirty="0" err="1">
                <a:solidFill>
                  <a:srgbClr val="000000"/>
                </a:solidFill>
                <a:latin typeface="Open Sans Light"/>
                <a:ea typeface="Open Sans Light"/>
                <a:cs typeface="Open Sans Light"/>
              </a:rPr>
              <a:t>ons</a:t>
            </a:r>
            <a:r>
              <a:rPr lang="en-US" sz="1867" dirty="0">
                <a:solidFill>
                  <a:srgbClr val="000000"/>
                </a:solidFill>
                <a:latin typeface="Open Sans Light"/>
                <a:ea typeface="Open Sans Light"/>
                <a:cs typeface="Open Sans Light"/>
              </a:rPr>
              <a:t> </a:t>
            </a:r>
            <a:r>
              <a:rPr lang="en-US" sz="1867" dirty="0" err="1">
                <a:solidFill>
                  <a:srgbClr val="000000"/>
                </a:solidFill>
                <a:latin typeface="Open Sans Light"/>
                <a:ea typeface="Open Sans Light"/>
                <a:cs typeface="Open Sans Light"/>
              </a:rPr>
              <a:t>aanspreken</a:t>
            </a:r>
            <a:r>
              <a:rPr lang="en-US" sz="1867" dirty="0">
                <a:solidFill>
                  <a:srgbClr val="000000"/>
                </a:solidFill>
                <a:latin typeface="Open Sans Light"/>
                <a:ea typeface="Open Sans Light"/>
                <a:cs typeface="Open Sans Light"/>
              </a:rPr>
              <a:t>?</a:t>
            </a:r>
            <a:endParaRPr lang="en-US" sz="1850" dirty="0">
              <a:solidFill>
                <a:srgbClr val="000000"/>
              </a:solidFill>
              <a:latin typeface="Open Sans Light"/>
              <a:ea typeface="Open Sans Light"/>
              <a:cs typeface="Open Sans Light"/>
            </a:endParaRPr>
          </a:p>
          <a:p>
            <a:pPr>
              <a:lnSpc>
                <a:spcPts val="2987"/>
              </a:lnSpc>
            </a:pPr>
            <a:endParaRPr lang="en-US" sz="1850" dirty="0">
              <a:solidFill>
                <a:srgbClr val="000000"/>
              </a:solidFill>
              <a:latin typeface="Open Sans Light"/>
              <a:ea typeface="Open Sans Light"/>
              <a:cs typeface="Open Sans Light"/>
            </a:endParaRPr>
          </a:p>
          <a:p>
            <a:pPr>
              <a:lnSpc>
                <a:spcPts val="2613"/>
              </a:lnSpc>
            </a:pPr>
            <a:endParaRPr lang="en-US" sz="1867" dirty="0">
              <a:solidFill>
                <a:srgbClr val="000000"/>
              </a:solidFill>
              <a:latin typeface="Open Sans Light"/>
              <a:ea typeface="Open Sans Light"/>
              <a:cs typeface="Open Sans Light"/>
            </a:endParaRPr>
          </a:p>
        </p:txBody>
      </p:sp>
    </p:spTree>
    <p:extLst>
      <p:ext uri="{BB962C8B-B14F-4D97-AF65-F5344CB8AC3E}">
        <p14:creationId xmlns:p14="http://schemas.microsoft.com/office/powerpoint/2010/main" val="401087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03200" y="-76721"/>
            <a:ext cx="4382382" cy="4216921"/>
          </a:xfrm>
          <a:prstGeom prst="rect">
            <a:avLst/>
          </a:prstGeom>
        </p:spPr>
      </p:pic>
      <p:pic>
        <p:nvPicPr>
          <p:cNvPr id="3" name="Picture 3"/>
          <p:cNvPicPr>
            <a:picLocks noChangeAspect="1"/>
          </p:cNvPicPr>
          <p:nvPr/>
        </p:nvPicPr>
        <p:blipFill>
          <a:blip r:embed="rId4"/>
          <a:srcRect/>
          <a:stretch>
            <a:fillRect/>
          </a:stretch>
        </p:blipFill>
        <p:spPr>
          <a:xfrm>
            <a:off x="10995615" y="6144286"/>
            <a:ext cx="1039155" cy="498145"/>
          </a:xfrm>
          <a:prstGeom prst="rect">
            <a:avLst/>
          </a:prstGeom>
        </p:spPr>
      </p:pic>
      <p:sp>
        <p:nvSpPr>
          <p:cNvPr id="4" name="TextBox 4"/>
          <p:cNvSpPr txBox="1"/>
          <p:nvPr/>
        </p:nvSpPr>
        <p:spPr>
          <a:xfrm>
            <a:off x="4470400" y="1803400"/>
            <a:ext cx="7416800" cy="350352"/>
          </a:xfrm>
          <a:prstGeom prst="rect">
            <a:avLst/>
          </a:prstGeom>
        </p:spPr>
        <p:txBody>
          <a:bodyPr wrap="square" lIns="0" tIns="0" rIns="0" bIns="0" rtlCol="0" anchor="t">
            <a:spAutoFit/>
          </a:bodyPr>
          <a:lstStyle/>
          <a:p>
            <a:pPr>
              <a:lnSpc>
                <a:spcPts val="2987"/>
              </a:lnSpc>
            </a:pPr>
            <a:r>
              <a:rPr lang="en-US" sz="1867">
                <a:solidFill>
                  <a:srgbClr val="000000"/>
                </a:solidFill>
                <a:latin typeface="Open Sans Light"/>
              </a:rPr>
              <a:t> </a:t>
            </a:r>
          </a:p>
        </p:txBody>
      </p:sp>
      <p:sp>
        <p:nvSpPr>
          <p:cNvPr id="5" name="TextBox 5"/>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p:cNvPicPr>
            <a:picLocks noChangeAspect="1"/>
          </p:cNvPicPr>
          <p:nvPr/>
        </p:nvPicPr>
        <p:blipFill>
          <a:blip r:embed="rId5"/>
          <a:srcRect/>
          <a:stretch>
            <a:fillRect/>
          </a:stretch>
        </p:blipFill>
        <p:spPr>
          <a:xfrm>
            <a:off x="10347150" y="5722073"/>
            <a:ext cx="1844850" cy="1103448"/>
          </a:xfrm>
          <a:prstGeom prst="rect">
            <a:avLst/>
          </a:prstGeom>
        </p:spPr>
      </p:pic>
      <p:sp>
        <p:nvSpPr>
          <p:cNvPr id="6" name="TextBox 5">
            <a:extLst>
              <a:ext uri="{FF2B5EF4-FFF2-40B4-BE49-F238E27FC236}">
                <a16:creationId xmlns:a16="http://schemas.microsoft.com/office/drawing/2014/main" id="{0581568F-A0E0-F478-C08B-A30484D2E737}"/>
              </a:ext>
            </a:extLst>
          </p:cNvPr>
          <p:cNvSpPr txBox="1"/>
          <p:nvPr/>
        </p:nvSpPr>
        <p:spPr>
          <a:xfrm>
            <a:off x="586958" y="1452342"/>
            <a:ext cx="3005958" cy="538737"/>
          </a:xfrm>
          <a:prstGeom prst="rect">
            <a:avLst/>
          </a:prstGeom>
        </p:spPr>
        <p:txBody>
          <a:bodyPr wrap="square" lIns="0" tIns="0" rIns="0" bIns="0" rtlCol="0" anchor="t">
            <a:spAutoFit/>
          </a:bodyPr>
          <a:lstStyle/>
          <a:p>
            <a:pPr>
              <a:lnSpc>
                <a:spcPts val="4480"/>
              </a:lnSpc>
            </a:pPr>
            <a:r>
              <a:rPr lang="en-US" sz="3200" err="1">
                <a:solidFill>
                  <a:srgbClr val="FFFFFF"/>
                </a:solidFill>
                <a:latin typeface="Open Sans Light Bold"/>
              </a:rPr>
              <a:t>Afronding</a:t>
            </a:r>
            <a:endParaRPr lang="en-US" sz="3200">
              <a:solidFill>
                <a:srgbClr val="FFFFFF"/>
              </a:solidFill>
              <a:latin typeface="Open Sans Light Bold"/>
            </a:endParaRPr>
          </a:p>
        </p:txBody>
      </p:sp>
      <p:sp>
        <p:nvSpPr>
          <p:cNvPr id="9" name="TextBox 4">
            <a:extLst>
              <a:ext uri="{FF2B5EF4-FFF2-40B4-BE49-F238E27FC236}">
                <a16:creationId xmlns:a16="http://schemas.microsoft.com/office/drawing/2014/main" id="{FA41686A-5846-A858-99AD-426A3A864241}"/>
              </a:ext>
            </a:extLst>
          </p:cNvPr>
          <p:cNvSpPr txBox="1"/>
          <p:nvPr/>
        </p:nvSpPr>
        <p:spPr>
          <a:xfrm>
            <a:off x="4179182" y="2031739"/>
            <a:ext cx="7191465" cy="1081322"/>
          </a:xfrm>
          <a:prstGeom prst="rect">
            <a:avLst/>
          </a:prstGeom>
        </p:spPr>
        <p:txBody>
          <a:bodyPr wrap="square" lIns="0" tIns="0" rIns="0" bIns="0" rtlCol="0" anchor="t">
            <a:spAutoFit/>
          </a:bodyPr>
          <a:lstStyle/>
          <a:p>
            <a:pPr>
              <a:lnSpc>
                <a:spcPts val="2987"/>
              </a:lnSpc>
            </a:pPr>
            <a:endParaRPr lang="en-US" sz="1850">
              <a:solidFill>
                <a:srgbClr val="000000"/>
              </a:solidFill>
              <a:latin typeface="Open Sans Light"/>
              <a:ea typeface="Open Sans Light"/>
              <a:cs typeface="Open Sans Light"/>
            </a:endParaRPr>
          </a:p>
          <a:p>
            <a:pPr>
              <a:lnSpc>
                <a:spcPts val="2987"/>
              </a:lnSpc>
            </a:pPr>
            <a:endParaRPr lang="en-US" sz="1850">
              <a:solidFill>
                <a:srgbClr val="000000"/>
              </a:solidFill>
              <a:latin typeface="Open Sans Light"/>
              <a:ea typeface="Open Sans Light"/>
              <a:cs typeface="Open Sans Light"/>
            </a:endParaRPr>
          </a:p>
          <a:p>
            <a:pPr>
              <a:lnSpc>
                <a:spcPts val="2613"/>
              </a:lnSpc>
            </a:pPr>
            <a:endParaRPr lang="en-US" sz="1867">
              <a:solidFill>
                <a:srgbClr val="000000"/>
              </a:solidFill>
              <a:latin typeface="Open Sans Light"/>
              <a:ea typeface="Open Sans Light"/>
              <a:cs typeface="Open Sans Light"/>
            </a:endParaRPr>
          </a:p>
        </p:txBody>
      </p:sp>
      <p:sp>
        <p:nvSpPr>
          <p:cNvPr id="8" name="TextBox 4">
            <a:extLst>
              <a:ext uri="{FF2B5EF4-FFF2-40B4-BE49-F238E27FC236}">
                <a16:creationId xmlns:a16="http://schemas.microsoft.com/office/drawing/2014/main" id="{4F53EAAE-C4AA-A61E-178A-46573114C976}"/>
              </a:ext>
            </a:extLst>
          </p:cNvPr>
          <p:cNvSpPr txBox="1"/>
          <p:nvPr/>
        </p:nvSpPr>
        <p:spPr>
          <a:xfrm>
            <a:off x="3592916" y="1484312"/>
            <a:ext cx="7713983" cy="2184188"/>
          </a:xfrm>
          <a:prstGeom prst="rect">
            <a:avLst/>
          </a:prstGeom>
        </p:spPr>
        <p:txBody>
          <a:bodyPr wrap="square" lIns="0" tIns="0" rIns="0" bIns="0" rtlCol="0" anchor="t">
            <a:spAutoFit/>
          </a:bodyPr>
          <a:lstStyle/>
          <a:p>
            <a:pPr>
              <a:lnSpc>
                <a:spcPts val="2987"/>
              </a:lnSpc>
            </a:pPr>
            <a:endParaRPr lang="en-US" sz="1867" dirty="0">
              <a:solidFill>
                <a:srgbClr val="000000"/>
              </a:solidFill>
              <a:latin typeface="Open Sans Light"/>
              <a:ea typeface="Open Sans Light"/>
              <a:cs typeface="Open Sans Light"/>
            </a:endParaRPr>
          </a:p>
          <a:p>
            <a:pPr>
              <a:lnSpc>
                <a:spcPts val="2987"/>
              </a:lnSpc>
            </a:pPr>
            <a:endParaRPr lang="en-US" sz="1867" b="1" dirty="0">
              <a:solidFill>
                <a:srgbClr val="000000"/>
              </a:solidFill>
              <a:latin typeface="Open Sans Light"/>
              <a:ea typeface="Open Sans Light"/>
              <a:cs typeface="Open Sans Light"/>
            </a:endParaRPr>
          </a:p>
          <a:p>
            <a:pPr>
              <a:lnSpc>
                <a:spcPts val="2987"/>
              </a:lnSpc>
            </a:pPr>
            <a:endParaRPr lang="en-US" sz="1850" dirty="0">
              <a:solidFill>
                <a:srgbClr val="000000"/>
              </a:solidFill>
              <a:latin typeface="Open Sans Light"/>
              <a:ea typeface="Open Sans Light"/>
              <a:cs typeface="Open Sans Light"/>
            </a:endParaRPr>
          </a:p>
          <a:p>
            <a:pPr>
              <a:lnSpc>
                <a:spcPts val="2987"/>
              </a:lnSpc>
            </a:pPr>
            <a:endParaRPr lang="en-US" sz="1850" dirty="0">
              <a:solidFill>
                <a:srgbClr val="000000"/>
              </a:solidFill>
              <a:latin typeface="Open Sans Light"/>
              <a:ea typeface="Open Sans Light"/>
              <a:cs typeface="Open Sans Light"/>
            </a:endParaRPr>
          </a:p>
          <a:p>
            <a:pPr>
              <a:lnSpc>
                <a:spcPts val="2613"/>
              </a:lnSpc>
            </a:pPr>
            <a:endParaRPr lang="en-US" sz="1867" dirty="0">
              <a:solidFill>
                <a:srgbClr val="000000"/>
              </a:solidFill>
              <a:latin typeface="Open Sans Light"/>
              <a:ea typeface="Open Sans Light"/>
              <a:cs typeface="Open Sans Light"/>
            </a:endParaRPr>
          </a:p>
          <a:p>
            <a:pPr>
              <a:lnSpc>
                <a:spcPts val="2613"/>
              </a:lnSpc>
            </a:pPr>
            <a:endParaRPr lang="en-US" sz="1867" dirty="0">
              <a:solidFill>
                <a:srgbClr val="000000"/>
              </a:solidFill>
              <a:latin typeface="Open Sans Light"/>
              <a:ea typeface="Open Sans Light"/>
              <a:cs typeface="Open Sans Light"/>
            </a:endParaRPr>
          </a:p>
        </p:txBody>
      </p:sp>
    </p:spTree>
    <p:extLst>
      <p:ext uri="{BB962C8B-B14F-4D97-AF65-F5344CB8AC3E}">
        <p14:creationId xmlns:p14="http://schemas.microsoft.com/office/powerpoint/2010/main" val="268413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03200" y="-76721"/>
            <a:ext cx="4382382" cy="4216921"/>
          </a:xfrm>
          <a:prstGeom prst="rect">
            <a:avLst/>
          </a:prstGeom>
        </p:spPr>
      </p:pic>
      <p:pic>
        <p:nvPicPr>
          <p:cNvPr id="3" name="Picture 3"/>
          <p:cNvPicPr>
            <a:picLocks noChangeAspect="1"/>
          </p:cNvPicPr>
          <p:nvPr/>
        </p:nvPicPr>
        <p:blipFill>
          <a:blip r:embed="rId4"/>
          <a:srcRect/>
          <a:stretch>
            <a:fillRect/>
          </a:stretch>
        </p:blipFill>
        <p:spPr>
          <a:xfrm>
            <a:off x="10995615" y="6144286"/>
            <a:ext cx="1039155" cy="498145"/>
          </a:xfrm>
          <a:prstGeom prst="rect">
            <a:avLst/>
          </a:prstGeom>
        </p:spPr>
      </p:pic>
      <p:sp>
        <p:nvSpPr>
          <p:cNvPr id="4" name="TextBox 4"/>
          <p:cNvSpPr txBox="1"/>
          <p:nvPr/>
        </p:nvSpPr>
        <p:spPr>
          <a:xfrm>
            <a:off x="3791132" y="3195582"/>
            <a:ext cx="7037977" cy="1504514"/>
          </a:xfrm>
          <a:prstGeom prst="rect">
            <a:avLst/>
          </a:prstGeom>
        </p:spPr>
        <p:txBody>
          <a:bodyPr wrap="square" lIns="0" tIns="0" rIns="0" bIns="0" rtlCol="0" anchor="t">
            <a:spAutoFit/>
          </a:bodyPr>
          <a:lstStyle/>
          <a:p>
            <a:pPr marL="342900" indent="-342900">
              <a:lnSpc>
                <a:spcPts val="2987"/>
              </a:lnSpc>
              <a:buFont typeface="Arial" panose="020B0604020202020204" pitchFamily="34" charset="0"/>
              <a:buChar char="•"/>
            </a:pPr>
            <a:r>
              <a:rPr lang="en-US" sz="1867" b="1" dirty="0" err="1">
                <a:solidFill>
                  <a:srgbClr val="000000"/>
                </a:solidFill>
                <a:latin typeface="Open Sans Light"/>
              </a:rPr>
              <a:t>Aanleiding</a:t>
            </a:r>
            <a:endParaRPr lang="en-US" sz="1867" b="1" dirty="0">
              <a:solidFill>
                <a:srgbClr val="000000"/>
              </a:solidFill>
              <a:latin typeface="Open Sans Light"/>
            </a:endParaRPr>
          </a:p>
          <a:p>
            <a:pPr marL="342900" indent="-342900">
              <a:lnSpc>
                <a:spcPts val="2987"/>
              </a:lnSpc>
              <a:buFont typeface="Arial" panose="020B0604020202020204" pitchFamily="34" charset="0"/>
              <a:buChar char="•"/>
            </a:pPr>
            <a:r>
              <a:rPr lang="en-US" sz="1867" b="1" dirty="0">
                <a:solidFill>
                  <a:srgbClr val="000000"/>
                </a:solidFill>
                <a:latin typeface="Open Sans Light"/>
              </a:rPr>
              <a:t>Wat is de ZNO?</a:t>
            </a:r>
          </a:p>
          <a:p>
            <a:pPr marL="342900" indent="-342900">
              <a:lnSpc>
                <a:spcPts val="2987"/>
              </a:lnSpc>
              <a:buFont typeface="Arial" panose="020B0604020202020204" pitchFamily="34" charset="0"/>
              <a:buChar char="•"/>
            </a:pPr>
            <a:r>
              <a:rPr lang="en-US" sz="1867" b="1" dirty="0">
                <a:solidFill>
                  <a:srgbClr val="000000"/>
                </a:solidFill>
                <a:latin typeface="Open Sans Light"/>
              </a:rPr>
              <a:t>Wat </a:t>
            </a:r>
            <a:r>
              <a:rPr lang="en-US" sz="1867" b="1" dirty="0" err="1">
                <a:solidFill>
                  <a:srgbClr val="000000"/>
                </a:solidFill>
                <a:latin typeface="Open Sans Light"/>
              </a:rPr>
              <a:t>betekent</a:t>
            </a:r>
            <a:r>
              <a:rPr lang="en-US" sz="1867" b="1" dirty="0">
                <a:solidFill>
                  <a:srgbClr val="000000"/>
                </a:solidFill>
                <a:latin typeface="Open Sans Light"/>
              </a:rPr>
              <a:t> </a:t>
            </a:r>
            <a:r>
              <a:rPr lang="en-US" sz="1867" b="1" dirty="0" err="1">
                <a:solidFill>
                  <a:srgbClr val="000000"/>
                </a:solidFill>
                <a:latin typeface="Open Sans Light"/>
              </a:rPr>
              <a:t>dit</a:t>
            </a:r>
            <a:r>
              <a:rPr lang="en-US" sz="1867" b="1" dirty="0">
                <a:solidFill>
                  <a:srgbClr val="000000"/>
                </a:solidFill>
                <a:latin typeface="Open Sans Light"/>
              </a:rPr>
              <a:t> </a:t>
            </a:r>
            <a:r>
              <a:rPr lang="en-US" sz="1867" b="1" dirty="0" err="1">
                <a:solidFill>
                  <a:srgbClr val="000000"/>
                </a:solidFill>
                <a:latin typeface="Open Sans Light"/>
              </a:rPr>
              <a:t>praktisch</a:t>
            </a:r>
            <a:r>
              <a:rPr lang="en-US" sz="1867" b="1" dirty="0">
                <a:solidFill>
                  <a:srgbClr val="000000"/>
                </a:solidFill>
                <a:latin typeface="Open Sans Light"/>
              </a:rPr>
              <a:t> </a:t>
            </a:r>
            <a:r>
              <a:rPr lang="en-US" sz="1867" b="1" dirty="0" err="1">
                <a:solidFill>
                  <a:srgbClr val="000000"/>
                </a:solidFill>
                <a:latin typeface="Open Sans Light"/>
              </a:rPr>
              <a:t>voor</a:t>
            </a:r>
            <a:r>
              <a:rPr lang="en-US" sz="1867" b="1" dirty="0">
                <a:solidFill>
                  <a:srgbClr val="000000"/>
                </a:solidFill>
                <a:latin typeface="Open Sans Light"/>
              </a:rPr>
              <a:t> de praktijk?</a:t>
            </a:r>
          </a:p>
          <a:p>
            <a:pPr marL="342900" indent="-342900">
              <a:lnSpc>
                <a:spcPts val="2987"/>
              </a:lnSpc>
              <a:buFont typeface="Arial" panose="020B0604020202020204" pitchFamily="34" charset="0"/>
              <a:buChar char="•"/>
            </a:pPr>
            <a:endParaRPr lang="en-US" sz="1867" dirty="0">
              <a:solidFill>
                <a:srgbClr val="000000"/>
              </a:solidFill>
              <a:latin typeface="Open Sans Light"/>
            </a:endParaRPr>
          </a:p>
        </p:txBody>
      </p:sp>
      <p:sp>
        <p:nvSpPr>
          <p:cNvPr id="5" name="TextBox 5"/>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p:cNvPicPr>
            <a:picLocks noChangeAspect="1"/>
          </p:cNvPicPr>
          <p:nvPr/>
        </p:nvPicPr>
        <p:blipFill>
          <a:blip r:embed="rId5"/>
          <a:srcRect/>
          <a:stretch>
            <a:fillRect/>
          </a:stretch>
        </p:blipFill>
        <p:spPr>
          <a:xfrm>
            <a:off x="10347150" y="5722073"/>
            <a:ext cx="1844850" cy="1103448"/>
          </a:xfrm>
          <a:prstGeom prst="rect">
            <a:avLst/>
          </a:prstGeom>
        </p:spPr>
      </p:pic>
      <p:sp>
        <p:nvSpPr>
          <p:cNvPr id="6" name="TextBox 5">
            <a:extLst>
              <a:ext uri="{FF2B5EF4-FFF2-40B4-BE49-F238E27FC236}">
                <a16:creationId xmlns:a16="http://schemas.microsoft.com/office/drawing/2014/main" id="{0581568F-A0E0-F478-C08B-A30484D2E737}"/>
              </a:ext>
            </a:extLst>
          </p:cNvPr>
          <p:cNvSpPr txBox="1"/>
          <p:nvPr/>
        </p:nvSpPr>
        <p:spPr>
          <a:xfrm>
            <a:off x="586958" y="1452342"/>
            <a:ext cx="3005958" cy="538737"/>
          </a:xfrm>
          <a:prstGeom prst="rect">
            <a:avLst/>
          </a:prstGeom>
        </p:spPr>
        <p:txBody>
          <a:bodyPr wrap="square" lIns="0" tIns="0" rIns="0" bIns="0" rtlCol="0" anchor="t">
            <a:spAutoFit/>
          </a:bodyPr>
          <a:lstStyle/>
          <a:p>
            <a:pPr>
              <a:lnSpc>
                <a:spcPts val="4480"/>
              </a:lnSpc>
            </a:pPr>
            <a:r>
              <a:rPr lang="en-US" sz="3200" err="1">
                <a:solidFill>
                  <a:srgbClr val="FFFFFF"/>
                </a:solidFill>
                <a:latin typeface="Open Sans Light Bold"/>
              </a:rPr>
              <a:t>Programma</a:t>
            </a:r>
            <a:endParaRPr lang="en-US" sz="3200">
              <a:solidFill>
                <a:srgbClr val="FFFFFF"/>
              </a:solidFill>
              <a:latin typeface="Open Sans Light Bold"/>
            </a:endParaRPr>
          </a:p>
        </p:txBody>
      </p:sp>
      <p:sp>
        <p:nvSpPr>
          <p:cNvPr id="9" name="TextBox 4">
            <a:extLst>
              <a:ext uri="{FF2B5EF4-FFF2-40B4-BE49-F238E27FC236}">
                <a16:creationId xmlns:a16="http://schemas.microsoft.com/office/drawing/2014/main" id="{FA41686A-5846-A858-99AD-426A3A864241}"/>
              </a:ext>
            </a:extLst>
          </p:cNvPr>
          <p:cNvSpPr txBox="1"/>
          <p:nvPr/>
        </p:nvSpPr>
        <p:spPr>
          <a:xfrm>
            <a:off x="4179182" y="2729039"/>
            <a:ext cx="7191465" cy="1065933"/>
          </a:xfrm>
          <a:prstGeom prst="rect">
            <a:avLst/>
          </a:prstGeom>
        </p:spPr>
        <p:txBody>
          <a:bodyPr wrap="square" lIns="0" tIns="0" rIns="0" bIns="0" rtlCol="0" anchor="t">
            <a:spAutoFit/>
          </a:bodyPr>
          <a:lstStyle/>
          <a:p>
            <a:endParaRPr lang="nl-NL" sz="2400"/>
          </a:p>
          <a:p>
            <a:pPr>
              <a:lnSpc>
                <a:spcPts val="2987"/>
              </a:lnSpc>
            </a:pPr>
            <a:endParaRPr lang="en-US" sz="1850">
              <a:solidFill>
                <a:srgbClr val="000000"/>
              </a:solidFill>
              <a:latin typeface="Open Sans Light"/>
              <a:ea typeface="Open Sans Light"/>
              <a:cs typeface="Open Sans Light"/>
            </a:endParaRPr>
          </a:p>
          <a:p>
            <a:pPr>
              <a:lnSpc>
                <a:spcPts val="2613"/>
              </a:lnSpc>
            </a:pPr>
            <a:endParaRPr lang="en-US" sz="1867">
              <a:solidFill>
                <a:srgbClr val="000000"/>
              </a:solidFill>
              <a:latin typeface="Open Sans Light"/>
              <a:ea typeface="Open Sans Light"/>
              <a:cs typeface="Open Sans Light"/>
            </a:endParaRPr>
          </a:p>
        </p:txBody>
      </p:sp>
    </p:spTree>
    <p:extLst>
      <p:ext uri="{BB962C8B-B14F-4D97-AF65-F5344CB8AC3E}">
        <p14:creationId xmlns:p14="http://schemas.microsoft.com/office/powerpoint/2010/main" val="244068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03579-0747-33CE-1A49-12AE1252B10F}"/>
              </a:ext>
            </a:extLst>
          </p:cNvPr>
          <p:cNvPicPr>
            <a:picLocks noChangeAspect="1"/>
          </p:cNvPicPr>
          <p:nvPr/>
        </p:nvPicPr>
        <p:blipFill>
          <a:blip r:embed="rId3"/>
          <a:srcRect/>
          <a:stretch>
            <a:fillRect/>
          </a:stretch>
        </p:blipFill>
        <p:spPr>
          <a:xfrm>
            <a:off x="-275754" y="-462064"/>
            <a:ext cx="4090017" cy="4090017"/>
          </a:xfrm>
          <a:prstGeom prst="rect">
            <a:avLst/>
          </a:prstGeom>
        </p:spPr>
      </p:pic>
      <p:sp>
        <p:nvSpPr>
          <p:cNvPr id="10" name="TextBox 5">
            <a:extLst>
              <a:ext uri="{FF2B5EF4-FFF2-40B4-BE49-F238E27FC236}">
                <a16:creationId xmlns:a16="http://schemas.microsoft.com/office/drawing/2014/main" id="{63CC7183-767C-507D-0E64-EB7166175D22}"/>
              </a:ext>
            </a:extLst>
          </p:cNvPr>
          <p:cNvSpPr txBox="1"/>
          <p:nvPr/>
        </p:nvSpPr>
        <p:spPr>
          <a:xfrm>
            <a:off x="266276" y="845723"/>
            <a:ext cx="3005958" cy="538737"/>
          </a:xfrm>
          <a:prstGeom prst="rect">
            <a:avLst/>
          </a:prstGeom>
        </p:spPr>
        <p:txBody>
          <a:bodyPr wrap="square"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Open Sans Light Bold"/>
                <a:ea typeface="+mn-ea"/>
                <a:cs typeface="+mn-cs"/>
              </a:rPr>
              <a:t>Waarom</a:t>
            </a:r>
            <a:r>
              <a:rPr kumimoji="0" lang="en-US" sz="3200" b="1" i="0" u="none" strike="noStrike" kern="1200" cap="none" spc="0" normalizeH="0" baseline="0" noProof="0" dirty="0">
                <a:ln>
                  <a:noFill/>
                </a:ln>
                <a:solidFill>
                  <a:srgbClr val="FFFFFF"/>
                </a:solidFill>
                <a:effectLst/>
                <a:uLnTx/>
                <a:uFillTx/>
                <a:latin typeface="Open Sans Light Bold"/>
                <a:ea typeface="+mn-ea"/>
                <a:cs typeface="+mn-cs"/>
              </a:rPr>
              <a:t> </a:t>
            </a:r>
          </a:p>
        </p:txBody>
      </p:sp>
      <p:pic>
        <p:nvPicPr>
          <p:cNvPr id="7" name="Graphic 6" descr="Jongleur silhouet">
            <a:extLst>
              <a:ext uri="{FF2B5EF4-FFF2-40B4-BE49-F238E27FC236}">
                <a16:creationId xmlns:a16="http://schemas.microsoft.com/office/drawing/2014/main" id="{F37F2B1E-582D-7565-6154-580A8850B4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01430" y="1803809"/>
            <a:ext cx="914400" cy="914400"/>
          </a:xfrm>
          <a:prstGeom prst="rect">
            <a:avLst/>
          </a:prstGeom>
        </p:spPr>
      </p:pic>
      <p:sp>
        <p:nvSpPr>
          <p:cNvPr id="2" name="Rechthoek 1">
            <a:extLst>
              <a:ext uri="{FF2B5EF4-FFF2-40B4-BE49-F238E27FC236}">
                <a16:creationId xmlns:a16="http://schemas.microsoft.com/office/drawing/2014/main" id="{EED14089-86CA-301C-2517-C2BDC3C85A5E}"/>
              </a:ext>
            </a:extLst>
          </p:cNvPr>
          <p:cNvSpPr/>
          <p:nvPr/>
        </p:nvSpPr>
        <p:spPr>
          <a:xfrm>
            <a:off x="6096000" y="5943600"/>
            <a:ext cx="609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Open Sans Light"/>
              <a:ea typeface="+mn-ea"/>
              <a:cs typeface="+mn-cs"/>
            </a:endParaRPr>
          </a:p>
        </p:txBody>
      </p:sp>
      <p:sp>
        <p:nvSpPr>
          <p:cNvPr id="4" name="Tekstvak 3">
            <a:extLst>
              <a:ext uri="{FF2B5EF4-FFF2-40B4-BE49-F238E27FC236}">
                <a16:creationId xmlns:a16="http://schemas.microsoft.com/office/drawing/2014/main" id="{83E61CCD-CA38-A311-E673-62ECB6406839}"/>
              </a:ext>
            </a:extLst>
          </p:cNvPr>
          <p:cNvSpPr txBox="1"/>
          <p:nvPr/>
        </p:nvSpPr>
        <p:spPr>
          <a:xfrm>
            <a:off x="3609712" y="1769090"/>
            <a:ext cx="7765644" cy="2616101"/>
          </a:xfrm>
          <a:prstGeom prst="rect">
            <a:avLst/>
          </a:prstGeom>
          <a:noFill/>
        </p:spPr>
        <p:txBody>
          <a:bodyPr wrap="square" lIns="91440" tIns="45720" rIns="91440" bIns="45720" anchor="t">
            <a:spAutoFit/>
          </a:bodyPr>
          <a:lstStyle/>
          <a:p>
            <a:pPr>
              <a:defRPr/>
            </a:pPr>
            <a:r>
              <a:rPr lang="nl-NL" sz="1600" dirty="0">
                <a:latin typeface="Open Sans Light"/>
                <a:ea typeface="Open Sans Light"/>
                <a:cs typeface="Open Sans Light"/>
              </a:rPr>
              <a:t>Belang:</a:t>
            </a:r>
          </a:p>
          <a:p>
            <a:pPr marL="285750" indent="-285750">
              <a:buFont typeface="Arial"/>
              <a:buChar char="•"/>
              <a:defRPr/>
            </a:pPr>
            <a:endParaRPr lang="nl-NL" sz="1600" dirty="0">
              <a:latin typeface="Open Sans Light"/>
              <a:ea typeface="Open Sans Light"/>
              <a:cs typeface="Open Sans Light"/>
            </a:endParaRPr>
          </a:p>
          <a:p>
            <a:pPr marL="285750" marR="0" lvl="0" indent="-285750" algn="l" defTabSz="914400">
              <a:lnSpc>
                <a:spcPct val="100000"/>
              </a:lnSpc>
              <a:spcBef>
                <a:spcPts val="0"/>
              </a:spcBef>
              <a:spcAft>
                <a:spcPts val="0"/>
              </a:spcAft>
              <a:buClrTx/>
              <a:buSzTx/>
              <a:buFont typeface="Arial"/>
              <a:buChar char="•"/>
              <a:tabLst/>
              <a:defRPr/>
            </a:pPr>
            <a:r>
              <a:rPr kumimoji="0" lang="nl-NL" sz="1600" dirty="0">
                <a:latin typeface="Open Sans Light"/>
                <a:ea typeface="Open Sans Light"/>
                <a:cs typeface="Open Sans Light"/>
              </a:rPr>
              <a:t>Toekomstige zorgvraag aan kunnen</a:t>
            </a:r>
            <a:endParaRPr lang="nl-NL" dirty="0">
              <a:ea typeface="Open Sans Light"/>
              <a:cs typeface="Open Sans Light"/>
            </a:endParaRPr>
          </a:p>
          <a:p>
            <a:pPr marR="0" lvl="0" algn="l" defTabSz="914400" rtl="0" eaLnBrk="1" fontAlgn="auto" latinLnBrk="0" hangingPunct="1">
              <a:lnSpc>
                <a:spcPct val="100000"/>
              </a:lnSpc>
              <a:spcBef>
                <a:spcPts val="0"/>
              </a:spcBef>
              <a:spcAft>
                <a:spcPts val="0"/>
              </a:spcAft>
              <a:buClrTx/>
              <a:buSzTx/>
              <a:tabLst/>
              <a:defRPr/>
            </a:pPr>
            <a:endParaRPr lang="nl-NL" sz="16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nl-NL" sz="1600" dirty="0">
                <a:latin typeface="Open Sans Light"/>
                <a:ea typeface="Open Sans Light"/>
                <a:cs typeface="Open Sans Light"/>
              </a:rPr>
              <a:t>Focus op meer zelfredzaamheid van patiënten en minder druk op (schaarse) zorgcapaciteit</a:t>
            </a:r>
            <a:endParaRPr lang="nl-NL" sz="1600" dirty="0">
              <a:latin typeface="Open Sans Light"/>
              <a:ea typeface="Open Sans Light"/>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b="0" i="0" u="none" strike="noStrike" kern="1200" cap="none" spc="0" normalizeH="0" baseline="0" noProof="0" dirty="0">
              <a:ln>
                <a:noFill/>
              </a:ln>
              <a:solidFill>
                <a:srgbClr val="000000"/>
              </a:solidFill>
              <a:effectLst/>
              <a:uLnTx/>
              <a:uFillTx/>
              <a:latin typeface="Open Sans Light"/>
              <a:ea typeface="Open Sans Light"/>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a:defRPr/>
            </a:pPr>
            <a:r>
              <a:rPr lang="nl-NL" sz="1600" dirty="0">
                <a:latin typeface="Open Sans Light"/>
                <a:ea typeface="Open Sans Light"/>
                <a:cs typeface="Open Sans Light"/>
              </a:rPr>
              <a:t>Voor meer</a:t>
            </a:r>
            <a:r>
              <a:rPr kumimoji="0" lang="nl-NL" sz="1600" dirty="0">
                <a:latin typeface="Open Sans Light"/>
                <a:ea typeface="Open Sans Light"/>
                <a:cs typeface="Open Sans Light"/>
              </a:rPr>
              <a:t> werkplezier en minder werkdruk</a:t>
            </a:r>
            <a:endParaRPr lang="nl-NL" sz="1600" dirty="0">
              <a:latin typeface="Open Sans Light"/>
              <a:ea typeface="Open Sans Light"/>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kstvak 4">
            <a:extLst>
              <a:ext uri="{FF2B5EF4-FFF2-40B4-BE49-F238E27FC236}">
                <a16:creationId xmlns:a16="http://schemas.microsoft.com/office/drawing/2014/main" id="{9C960CF2-1E55-A843-6B89-47E2782ED538}"/>
              </a:ext>
            </a:extLst>
          </p:cNvPr>
          <p:cNvSpPr txBox="1"/>
          <p:nvPr/>
        </p:nvSpPr>
        <p:spPr>
          <a:xfrm>
            <a:off x="4621389" y="4764711"/>
            <a:ext cx="6679714" cy="90794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nl-NL" sz="1600" dirty="0">
                <a:cs typeface="Segoe UI"/>
              </a:rPr>
              <a:t>Huisartsen hebben daarop visie ontwikkeld (2021)</a:t>
            </a:r>
            <a:r>
              <a:rPr lang="en-US" sz="1600" dirty="0">
                <a:cs typeface="Segoe UI"/>
              </a:rPr>
              <a:t>​</a:t>
            </a:r>
          </a:p>
          <a:p>
            <a:pPr algn="ctr"/>
            <a:r>
              <a:rPr lang="nl-NL" sz="1600" dirty="0">
                <a:cs typeface="Segoe UI"/>
              </a:rPr>
              <a:t>​</a:t>
            </a:r>
            <a:endParaRPr lang="nl-NL" sz="1600" dirty="0">
              <a:ea typeface="Open Sans Light"/>
              <a:cs typeface="Segoe UI"/>
            </a:endParaRPr>
          </a:p>
          <a:p>
            <a:pPr algn="ctr"/>
            <a:r>
              <a:rPr lang="nl-NL" sz="1100" u="sng" dirty="0">
                <a:cs typeface="Segoe UI"/>
                <a:hlinkClick r:id="rId6"/>
              </a:rPr>
              <a:t>https://www.medrie.nl/professionals/ondersteuning-dagpraktijken/doorontwikkeling-chronische-zorg/visie</a:t>
            </a:r>
            <a:r>
              <a:rPr lang="nl-NL" sz="1100" dirty="0">
                <a:cs typeface="Segoe UI"/>
              </a:rPr>
              <a:t>​</a:t>
            </a:r>
            <a:endParaRPr lang="nl-NL" sz="1100" dirty="0">
              <a:ea typeface="Open Sans Light"/>
              <a:cs typeface="Segoe UI"/>
            </a:endParaRPr>
          </a:p>
          <a:p>
            <a:pPr algn="ctr"/>
            <a:r>
              <a:rPr lang="nl-NL" sz="1600" dirty="0">
                <a:cs typeface="Segoe UI"/>
              </a:rPr>
              <a:t>​</a:t>
            </a:r>
            <a:endParaRPr lang="nl-NL" sz="1600" dirty="0">
              <a:ea typeface="Open Sans Light"/>
              <a:cs typeface="Segoe UI"/>
            </a:endParaRPr>
          </a:p>
        </p:txBody>
      </p:sp>
      <p:pic>
        <p:nvPicPr>
          <p:cNvPr id="6" name="Afbeelding 5">
            <a:hlinkClick r:id="rId7"/>
            <a:extLst>
              <a:ext uri="{FF2B5EF4-FFF2-40B4-BE49-F238E27FC236}">
                <a16:creationId xmlns:a16="http://schemas.microsoft.com/office/drawing/2014/main" id="{DE62249C-277C-BA82-51F1-75553F866C36}"/>
              </a:ext>
            </a:extLst>
          </p:cNvPr>
          <p:cNvPicPr>
            <a:picLocks noChangeAspect="1"/>
          </p:cNvPicPr>
          <p:nvPr/>
        </p:nvPicPr>
        <p:blipFill>
          <a:blip r:embed="rId8"/>
          <a:stretch>
            <a:fillRect/>
          </a:stretch>
        </p:blipFill>
        <p:spPr>
          <a:xfrm>
            <a:off x="0" y="4512475"/>
            <a:ext cx="4099328" cy="2316670"/>
          </a:xfrm>
          <a:prstGeom prst="rect">
            <a:avLst/>
          </a:prstGeom>
        </p:spPr>
      </p:pic>
    </p:spTree>
    <p:extLst>
      <p:ext uri="{BB962C8B-B14F-4D97-AF65-F5344CB8AC3E}">
        <p14:creationId xmlns:p14="http://schemas.microsoft.com/office/powerpoint/2010/main" val="166724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F8BE5AEA-8C44-176D-5CB5-45BC384ED02D}"/>
              </a:ext>
            </a:extLst>
          </p:cNvPr>
          <p:cNvSpPr/>
          <p:nvPr/>
        </p:nvSpPr>
        <p:spPr>
          <a:xfrm>
            <a:off x="6096000" y="5943600"/>
            <a:ext cx="609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Open Sans Light"/>
              <a:ea typeface="+mn-ea"/>
              <a:cs typeface="+mn-cs"/>
            </a:endParaRPr>
          </a:p>
        </p:txBody>
      </p:sp>
      <p:sp>
        <p:nvSpPr>
          <p:cNvPr id="10" name="TextBox 5">
            <a:extLst>
              <a:ext uri="{FF2B5EF4-FFF2-40B4-BE49-F238E27FC236}">
                <a16:creationId xmlns:a16="http://schemas.microsoft.com/office/drawing/2014/main" id="{63CC7183-767C-507D-0E64-EB7166175D22}"/>
              </a:ext>
            </a:extLst>
          </p:cNvPr>
          <p:cNvSpPr txBox="1"/>
          <p:nvPr/>
        </p:nvSpPr>
        <p:spPr>
          <a:xfrm>
            <a:off x="472966" y="945931"/>
            <a:ext cx="3184634" cy="538737"/>
          </a:xfrm>
          <a:prstGeom prst="rect">
            <a:avLst/>
          </a:prstGeom>
        </p:spPr>
        <p:txBody>
          <a:bodyPr wrap="square"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Open Sans Light Bold"/>
                <a:ea typeface="+mn-ea"/>
                <a:cs typeface="+mn-cs"/>
              </a:rPr>
              <a:t>Hoe</a:t>
            </a:r>
          </a:p>
        </p:txBody>
      </p:sp>
      <p:sp>
        <p:nvSpPr>
          <p:cNvPr id="7" name="Tijdelijke aanduiding voor inhoud 2">
            <a:extLst>
              <a:ext uri="{FF2B5EF4-FFF2-40B4-BE49-F238E27FC236}">
                <a16:creationId xmlns:a16="http://schemas.microsoft.com/office/drawing/2014/main" id="{0F1152E4-0AA2-3EAA-751F-4469FA003AEB}"/>
              </a:ext>
            </a:extLst>
          </p:cNvPr>
          <p:cNvSpPr txBox="1">
            <a:spLocks/>
          </p:cNvSpPr>
          <p:nvPr/>
        </p:nvSpPr>
        <p:spPr>
          <a:xfrm>
            <a:off x="8891081" y="1541548"/>
            <a:ext cx="3485743" cy="1133558"/>
          </a:xfrm>
          <a:prstGeom prst="rect">
            <a:avLst/>
          </a:prstGeom>
        </p:spPr>
        <p:txBody>
          <a:bodyPr vert="horz" lIns="60960" tIns="30480" rIns="60960" bIns="3048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Omslag van:</a:t>
            </a:r>
          </a:p>
          <a:p>
            <a:pPr marL="304815" marR="0" lvl="0" indent="-304815"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nl-NL" sz="1600" b="0" i="0" u="none" strike="noStrike" kern="1200" cap="none" spc="0" normalizeH="0" baseline="0" noProof="0" dirty="0">
                <a:ln>
                  <a:noFill/>
                </a:ln>
                <a:solidFill>
                  <a:prstClr val="black"/>
                </a:solidFill>
                <a:effectLst/>
                <a:uLnTx/>
                <a:uFillTx/>
                <a:latin typeface="Open Sans Light"/>
                <a:ea typeface="+mn-ea"/>
                <a:cs typeface="+mn-cs"/>
              </a:rPr>
              <a:t>Aandoeningsgericht naar persoonsgericht</a:t>
            </a:r>
          </a:p>
          <a:p>
            <a:pPr marL="304815" marR="0" lvl="0" indent="-304815"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nl-NL" sz="1600" b="0" i="0" u="none" strike="noStrike" kern="1200" cap="none" spc="0" normalizeH="0" baseline="0" noProof="0" dirty="0">
                <a:ln>
                  <a:noFill/>
                </a:ln>
                <a:solidFill>
                  <a:prstClr val="black"/>
                </a:solidFill>
                <a:effectLst/>
                <a:uLnTx/>
                <a:uFillTx/>
                <a:latin typeface="Open Sans Light"/>
                <a:ea typeface="+mn-ea"/>
                <a:cs typeface="+mn-cs"/>
              </a:rPr>
              <a:t>Zorg naar (meer) zelf</a:t>
            </a:r>
          </a:p>
          <a:p>
            <a:pPr marL="304815" marR="0" lvl="0" indent="-304815"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nl-NL" sz="1600" b="0" i="0" u="none" strike="noStrike" kern="1200" cap="none" spc="0" normalizeH="0" baseline="0" noProof="0" dirty="0">
                <a:ln>
                  <a:noFill/>
                </a:ln>
                <a:solidFill>
                  <a:prstClr val="black"/>
                </a:solidFill>
                <a:effectLst/>
                <a:uLnTx/>
                <a:uFillTx/>
                <a:latin typeface="Open Sans Light"/>
                <a:ea typeface="+mn-ea"/>
                <a:cs typeface="+mn-cs"/>
              </a:rPr>
              <a:t>Fysiek naar (meer) digitaal</a:t>
            </a:r>
          </a:p>
          <a:p>
            <a:pPr marL="304815" marR="0" lvl="0" indent="-304815"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nl-NL" sz="1600" b="0" i="0" u="none" strike="noStrike" kern="1200" cap="none" spc="0" normalizeH="0" baseline="0" noProof="0" dirty="0">
                <a:ln>
                  <a:noFill/>
                </a:ln>
                <a:solidFill>
                  <a:prstClr val="black"/>
                </a:solidFill>
                <a:effectLst/>
                <a:uLnTx/>
                <a:uFillTx/>
                <a:latin typeface="Open Sans Light"/>
                <a:ea typeface="+mn-ea"/>
                <a:cs typeface="+mn-cs"/>
              </a:rPr>
              <a:t>Keten naar netwerk </a:t>
            </a:r>
            <a:endParaRPr kumimoji="0" lang="nl-NL" sz="2933" b="0" i="0" u="none" strike="noStrike" kern="1200" cap="none" spc="0" normalizeH="0" baseline="0" noProof="0" dirty="0">
              <a:ln>
                <a:noFill/>
              </a:ln>
              <a:solidFill>
                <a:prstClr val="black"/>
              </a:solidFill>
              <a:effectLst/>
              <a:uLnTx/>
              <a:uFillTx/>
              <a:latin typeface="Open Sans Ligh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3" name="Titel 1">
            <a:extLst>
              <a:ext uri="{FF2B5EF4-FFF2-40B4-BE49-F238E27FC236}">
                <a16:creationId xmlns:a16="http://schemas.microsoft.com/office/drawing/2014/main" id="{4D7E22ED-DA45-6E71-8D9B-12BD0C7CF814}"/>
              </a:ext>
            </a:extLst>
          </p:cNvPr>
          <p:cNvSpPr>
            <a:spLocks noGrp="1"/>
          </p:cNvSpPr>
          <p:nvPr>
            <p:ph type="title"/>
          </p:nvPr>
        </p:nvSpPr>
        <p:spPr>
          <a:xfrm>
            <a:off x="1996012" y="189685"/>
            <a:ext cx="8280401" cy="443198"/>
          </a:xfrm>
        </p:spPr>
        <p:txBody>
          <a:bodyPr anchor="t">
            <a:normAutofit/>
          </a:bodyPr>
          <a:lstStyle/>
          <a:p>
            <a:r>
              <a:rPr lang="nl-NL" dirty="0"/>
              <a:t>Doorontwikkeling chronische zorg</a:t>
            </a:r>
          </a:p>
        </p:txBody>
      </p:sp>
      <p:sp>
        <p:nvSpPr>
          <p:cNvPr id="4" name="Tijdelijke aanduiding voor tekst 3">
            <a:extLst>
              <a:ext uri="{FF2B5EF4-FFF2-40B4-BE49-F238E27FC236}">
                <a16:creationId xmlns:a16="http://schemas.microsoft.com/office/drawing/2014/main" id="{8E666BF2-C5D3-FFF5-3CCB-392465B5C975}"/>
              </a:ext>
            </a:extLst>
          </p:cNvPr>
          <p:cNvSpPr txBox="1">
            <a:spLocks/>
          </p:cNvSpPr>
          <p:nvPr/>
        </p:nvSpPr>
        <p:spPr>
          <a:xfrm>
            <a:off x="2758098" y="695103"/>
            <a:ext cx="8280000" cy="392112"/>
          </a:xfrm>
          <a:prstGeom prst="rect">
            <a:avLst/>
          </a:prstGeom>
        </p:spPr>
        <p:txBody>
          <a:bodyPr>
            <a:normAutofit fontScale="92500" lnSpcReduction="20000"/>
          </a:bodyPr>
          <a:lstStyle>
            <a:lvl1pPr marL="177800" indent="-177800"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1pPr>
            <a:lvl2pPr marL="354013" indent="-176213"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541338" indent="-187325"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719138" indent="-177800"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895350" indent="-176213"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nl-NL" sz="2000" i="1" dirty="0">
                <a:solidFill>
                  <a:schemeClr val="tx2"/>
                </a:solidFill>
              </a:rPr>
              <a:t>Visie vertaald in drie thema’s en randvoorwaarden</a:t>
            </a:r>
          </a:p>
        </p:txBody>
      </p:sp>
      <p:pic>
        <p:nvPicPr>
          <p:cNvPr id="5" name="Afbeelding 4">
            <a:extLst>
              <a:ext uri="{FF2B5EF4-FFF2-40B4-BE49-F238E27FC236}">
                <a16:creationId xmlns:a16="http://schemas.microsoft.com/office/drawing/2014/main" id="{82D59AC0-B9B4-BB4D-1E1A-772B9C8753A8}"/>
              </a:ext>
            </a:extLst>
          </p:cNvPr>
          <p:cNvPicPr>
            <a:picLocks noChangeAspect="1"/>
          </p:cNvPicPr>
          <p:nvPr/>
        </p:nvPicPr>
        <p:blipFill>
          <a:blip r:embed="rId3"/>
          <a:stretch>
            <a:fillRect/>
          </a:stretch>
        </p:blipFill>
        <p:spPr>
          <a:xfrm>
            <a:off x="1510271" y="2675106"/>
            <a:ext cx="8183467" cy="2909316"/>
          </a:xfrm>
          <a:prstGeom prst="rect">
            <a:avLst/>
          </a:prstGeom>
        </p:spPr>
      </p:pic>
      <p:pic>
        <p:nvPicPr>
          <p:cNvPr id="8" name="Afbeelding 7" descr="Afbeelding met tekst, Lettertype, schermopname&#10;&#10;Door AI gegenereerde inhoud is mogelijk onjuist.">
            <a:extLst>
              <a:ext uri="{FF2B5EF4-FFF2-40B4-BE49-F238E27FC236}">
                <a16:creationId xmlns:a16="http://schemas.microsoft.com/office/drawing/2014/main" id="{80666671-7DAF-BE95-7D7F-8413A1727B74}"/>
              </a:ext>
            </a:extLst>
          </p:cNvPr>
          <p:cNvPicPr>
            <a:picLocks noChangeAspect="1"/>
          </p:cNvPicPr>
          <p:nvPr/>
        </p:nvPicPr>
        <p:blipFill>
          <a:blip r:embed="rId4"/>
          <a:stretch>
            <a:fillRect/>
          </a:stretch>
        </p:blipFill>
        <p:spPr>
          <a:xfrm>
            <a:off x="472966" y="5267325"/>
            <a:ext cx="1966763" cy="1152930"/>
          </a:xfrm>
          <a:prstGeom prst="rect">
            <a:avLst/>
          </a:prstGeom>
        </p:spPr>
      </p:pic>
    </p:spTree>
    <p:extLst>
      <p:ext uri="{BB962C8B-B14F-4D97-AF65-F5344CB8AC3E}">
        <p14:creationId xmlns:p14="http://schemas.microsoft.com/office/powerpoint/2010/main" val="47334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69C75-6D83-66A4-562D-F72C96CB0F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08ADAC-295B-51FA-25C2-FCBC3E081146}"/>
              </a:ext>
            </a:extLst>
          </p:cNvPr>
          <p:cNvPicPr>
            <a:picLocks noChangeAspect="1"/>
          </p:cNvPicPr>
          <p:nvPr/>
        </p:nvPicPr>
        <p:blipFill>
          <a:blip r:embed="rId3"/>
          <a:srcRect/>
          <a:stretch>
            <a:fillRect/>
          </a:stretch>
        </p:blipFill>
        <p:spPr>
          <a:xfrm>
            <a:off x="-275754" y="-508309"/>
            <a:ext cx="4090017" cy="4090017"/>
          </a:xfrm>
          <a:prstGeom prst="rect">
            <a:avLst/>
          </a:prstGeom>
        </p:spPr>
      </p:pic>
      <p:sp>
        <p:nvSpPr>
          <p:cNvPr id="10" name="TextBox 5">
            <a:extLst>
              <a:ext uri="{FF2B5EF4-FFF2-40B4-BE49-F238E27FC236}">
                <a16:creationId xmlns:a16="http://schemas.microsoft.com/office/drawing/2014/main" id="{780CEDCD-54E0-2176-A724-586755BEA7C3}"/>
              </a:ext>
            </a:extLst>
          </p:cNvPr>
          <p:cNvSpPr txBox="1"/>
          <p:nvPr/>
        </p:nvSpPr>
        <p:spPr>
          <a:xfrm>
            <a:off x="266276" y="845723"/>
            <a:ext cx="3005958" cy="538737"/>
          </a:xfrm>
          <a:prstGeom prst="rect">
            <a:avLst/>
          </a:prstGeom>
        </p:spPr>
        <p:txBody>
          <a:bodyPr wrap="square"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Open Sans Light Bold"/>
                <a:ea typeface="+mn-ea"/>
                <a:cs typeface="+mn-cs"/>
              </a:rPr>
              <a:t>ZNO </a:t>
            </a:r>
          </a:p>
        </p:txBody>
      </p:sp>
      <p:sp>
        <p:nvSpPr>
          <p:cNvPr id="12" name="Tekstvak 11">
            <a:extLst>
              <a:ext uri="{FF2B5EF4-FFF2-40B4-BE49-F238E27FC236}">
                <a16:creationId xmlns:a16="http://schemas.microsoft.com/office/drawing/2014/main" id="{EB508D51-3F79-D0F6-252A-B3DAAF7E4452}"/>
              </a:ext>
            </a:extLst>
          </p:cNvPr>
          <p:cNvSpPr txBox="1"/>
          <p:nvPr/>
        </p:nvSpPr>
        <p:spPr>
          <a:xfrm>
            <a:off x="4066912" y="1536699"/>
            <a:ext cx="7765644" cy="646331"/>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nl-NL" sz="1600" b="0" i="0" u="none" strike="noStrike" kern="1200" cap="none" spc="0" normalizeH="0" baseline="0" noProof="0" dirty="0">
                <a:ln>
                  <a:noFill/>
                </a:ln>
                <a:solidFill>
                  <a:prstClr val="black"/>
                </a:solidFill>
                <a:effectLst/>
                <a:uLnTx/>
                <a:uFillTx/>
                <a:latin typeface="Open Sans Light"/>
                <a:ea typeface="Open Sans Light"/>
                <a:cs typeface="Open Sans Light"/>
              </a:rPr>
              <a:t>Hoe ziet de ZNO er uit?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chthoek 1">
            <a:extLst>
              <a:ext uri="{FF2B5EF4-FFF2-40B4-BE49-F238E27FC236}">
                <a16:creationId xmlns:a16="http://schemas.microsoft.com/office/drawing/2014/main" id="{CBFCB249-9BD0-001B-5D6A-85FDF123FA99}"/>
              </a:ext>
            </a:extLst>
          </p:cNvPr>
          <p:cNvSpPr/>
          <p:nvPr/>
        </p:nvSpPr>
        <p:spPr>
          <a:xfrm>
            <a:off x="6096000" y="5943600"/>
            <a:ext cx="609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err="1">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65163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7" name="Google Shape;257;g33366668c6f_0_19"/>
          <p:cNvPicPr preferRelativeResize="0"/>
          <p:nvPr/>
        </p:nvPicPr>
        <p:blipFill>
          <a:blip r:embed="rId3">
            <a:alphaModFix/>
          </a:blip>
          <a:stretch>
            <a:fillRect/>
          </a:stretch>
        </p:blipFill>
        <p:spPr>
          <a:xfrm>
            <a:off x="671350" y="644000"/>
            <a:ext cx="10849303" cy="7162934"/>
          </a:xfrm>
          <a:prstGeom prst="rect">
            <a:avLst/>
          </a:prstGeom>
          <a:noFill/>
          <a:ln w="9525" cap="flat" cmpd="sng">
            <a:solidFill>
              <a:srgbClr val="424242"/>
            </a:solidFill>
            <a:prstDash val="solid"/>
            <a:round/>
            <a:headEnd type="none" w="sm" len="sm"/>
            <a:tailEnd type="none" w="sm" len="sm"/>
          </a:ln>
        </p:spPr>
      </p:pic>
      <p:sp>
        <p:nvSpPr>
          <p:cNvPr id="258" name="Google Shape;258;g33366668c6f_0_19"/>
          <p:cNvSpPr txBox="1">
            <a:spLocks noGrp="1"/>
          </p:cNvSpPr>
          <p:nvPr>
            <p:ph type="ctrTitle"/>
          </p:nvPr>
        </p:nvSpPr>
        <p:spPr>
          <a:xfrm>
            <a:off x="4107600" y="0"/>
            <a:ext cx="3976800" cy="644000"/>
          </a:xfrm>
          <a:prstGeom prst="rect">
            <a:avLst/>
          </a:prstGeom>
          <a:solidFill>
            <a:srgbClr val="0037E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vert="horz" wrap="square" lIns="60950" tIns="30467" rIns="60950" bIns="30467" rtlCol="0" anchor="ctr" anchorCtr="0">
            <a:normAutofit/>
          </a:bodyPr>
          <a:lstStyle/>
          <a:p>
            <a:r>
              <a:rPr lang="en-US" sz="2133">
                <a:solidFill>
                  <a:schemeClr val="lt1"/>
                </a:solidFill>
              </a:rPr>
              <a:t>Persoonsgerichte zorg</a:t>
            </a:r>
            <a:endParaRPr sz="2133">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33366668c6f_0_55"/>
          <p:cNvSpPr txBox="1">
            <a:spLocks noGrp="1"/>
          </p:cNvSpPr>
          <p:nvPr>
            <p:ph type="ctrTitle"/>
          </p:nvPr>
        </p:nvSpPr>
        <p:spPr>
          <a:xfrm>
            <a:off x="3277633" y="0"/>
            <a:ext cx="5636400" cy="644000"/>
          </a:xfrm>
          <a:prstGeom prst="rect">
            <a:avLst/>
          </a:prstGeom>
          <a:solidFill>
            <a:srgbClr val="0037E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vert="horz" wrap="square" lIns="60950" tIns="30467" rIns="60950" bIns="30467" rtlCol="0" anchor="ctr" anchorCtr="0">
            <a:normAutofit/>
          </a:bodyPr>
          <a:lstStyle/>
          <a:p>
            <a:r>
              <a:rPr lang="en-US" sz="2133">
                <a:solidFill>
                  <a:schemeClr val="lt1"/>
                </a:solidFill>
              </a:rPr>
              <a:t>Aandoeningsspecifieke overzichten</a:t>
            </a:r>
            <a:endParaRPr sz="2133">
              <a:solidFill>
                <a:schemeClr val="lt1"/>
              </a:solidFill>
            </a:endParaRPr>
          </a:p>
        </p:txBody>
      </p:sp>
      <p:pic>
        <p:nvPicPr>
          <p:cNvPr id="299" name="Google Shape;299;g33366668c6f_0_55"/>
          <p:cNvPicPr preferRelativeResize="0"/>
          <p:nvPr/>
        </p:nvPicPr>
        <p:blipFill>
          <a:blip r:embed="rId3">
            <a:alphaModFix/>
          </a:blip>
          <a:stretch>
            <a:fillRect/>
          </a:stretch>
        </p:blipFill>
        <p:spPr>
          <a:xfrm>
            <a:off x="681451" y="644000"/>
            <a:ext cx="10829098" cy="7036600"/>
          </a:xfrm>
          <a:prstGeom prst="rect">
            <a:avLst/>
          </a:prstGeom>
          <a:noFill/>
          <a:ln w="9525" cap="flat" cmpd="sng">
            <a:solidFill>
              <a:srgbClr val="42424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3366668c6f_0_32"/>
          <p:cNvSpPr txBox="1">
            <a:spLocks noGrp="1"/>
          </p:cNvSpPr>
          <p:nvPr>
            <p:ph type="ctrTitle"/>
          </p:nvPr>
        </p:nvSpPr>
        <p:spPr>
          <a:xfrm>
            <a:off x="4107600" y="0"/>
            <a:ext cx="3976800" cy="644000"/>
          </a:xfrm>
          <a:prstGeom prst="rect">
            <a:avLst/>
          </a:prstGeom>
          <a:solidFill>
            <a:srgbClr val="0037E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vert="horz" wrap="square" lIns="60950" tIns="30467" rIns="60950" bIns="30467" rtlCol="0" anchor="ctr" anchorCtr="0">
            <a:normAutofit/>
          </a:bodyPr>
          <a:lstStyle/>
          <a:p>
            <a:r>
              <a:rPr lang="en-US" sz="2133">
                <a:solidFill>
                  <a:schemeClr val="lt1"/>
                </a:solidFill>
              </a:rPr>
              <a:t>Vragenlijst starten</a:t>
            </a:r>
            <a:endParaRPr sz="2133">
              <a:solidFill>
                <a:schemeClr val="lt1"/>
              </a:solidFill>
            </a:endParaRPr>
          </a:p>
        </p:txBody>
      </p:sp>
      <p:pic>
        <p:nvPicPr>
          <p:cNvPr id="272" name="Google Shape;272;g33366668c6f_0_32"/>
          <p:cNvPicPr preferRelativeResize="0"/>
          <p:nvPr/>
        </p:nvPicPr>
        <p:blipFill>
          <a:blip r:embed="rId3">
            <a:alphaModFix/>
          </a:blip>
          <a:stretch>
            <a:fillRect/>
          </a:stretch>
        </p:blipFill>
        <p:spPr>
          <a:xfrm>
            <a:off x="1845559" y="1497697"/>
            <a:ext cx="3694902" cy="4238035"/>
          </a:xfrm>
          <a:prstGeom prst="rect">
            <a:avLst/>
          </a:prstGeom>
          <a:noFill/>
          <a:ln w="9525" cap="flat" cmpd="sng">
            <a:solidFill>
              <a:schemeClr val="dk2"/>
            </a:solidFill>
            <a:prstDash val="solid"/>
            <a:round/>
            <a:headEnd type="none" w="sm" len="sm"/>
            <a:tailEnd type="none" w="sm" len="sm"/>
          </a:ln>
        </p:spPr>
      </p:pic>
      <p:pic>
        <p:nvPicPr>
          <p:cNvPr id="274" name="Google Shape;274;g33366668c6f_0_32"/>
          <p:cNvPicPr preferRelativeResize="0"/>
          <p:nvPr/>
        </p:nvPicPr>
        <p:blipFill>
          <a:blip r:embed="rId4">
            <a:alphaModFix/>
          </a:blip>
          <a:stretch>
            <a:fillRect/>
          </a:stretch>
        </p:blipFill>
        <p:spPr>
          <a:xfrm>
            <a:off x="6302782" y="2014281"/>
            <a:ext cx="3739967" cy="2980272"/>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3366668c6f_0_39"/>
          <p:cNvSpPr txBox="1">
            <a:spLocks noGrp="1"/>
          </p:cNvSpPr>
          <p:nvPr>
            <p:ph type="ctrTitle"/>
          </p:nvPr>
        </p:nvSpPr>
        <p:spPr>
          <a:xfrm>
            <a:off x="4107600" y="0"/>
            <a:ext cx="3976800" cy="644000"/>
          </a:xfrm>
          <a:prstGeom prst="rect">
            <a:avLst/>
          </a:prstGeom>
          <a:solidFill>
            <a:srgbClr val="0037E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vert="horz" wrap="square" lIns="60950" tIns="30467" rIns="60950" bIns="30467" rtlCol="0" anchor="ctr" anchorCtr="0">
            <a:normAutofit/>
          </a:bodyPr>
          <a:lstStyle/>
          <a:p>
            <a:r>
              <a:rPr lang="en-US" sz="2133">
                <a:solidFill>
                  <a:schemeClr val="lt1"/>
                </a:solidFill>
              </a:rPr>
              <a:t>Vragenlijst inzien</a:t>
            </a:r>
            <a:endParaRPr sz="2133">
              <a:solidFill>
                <a:schemeClr val="lt1"/>
              </a:solidFill>
            </a:endParaRPr>
          </a:p>
        </p:txBody>
      </p:sp>
      <p:pic>
        <p:nvPicPr>
          <p:cNvPr id="280" name="Google Shape;280;g33366668c6f_0_39"/>
          <p:cNvPicPr preferRelativeResize="0"/>
          <p:nvPr/>
        </p:nvPicPr>
        <p:blipFill>
          <a:blip r:embed="rId3">
            <a:alphaModFix/>
          </a:blip>
          <a:stretch>
            <a:fillRect/>
          </a:stretch>
        </p:blipFill>
        <p:spPr>
          <a:xfrm>
            <a:off x="226651" y="644000"/>
            <a:ext cx="11738699" cy="6213253"/>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L1Vdy2vv0uuHDqFhrJLRQ"/>
</p:tagLst>
</file>

<file path=ppt/theme/theme1.xml><?xml version="1.0" encoding="utf-8"?>
<a:theme xmlns:a="http://schemas.openxmlformats.org/drawingml/2006/main" name="Medrie">
  <a:themeElements>
    <a:clrScheme name="Medrie">
      <a:dk1>
        <a:sysClr val="windowText" lastClr="000000"/>
      </a:dk1>
      <a:lt1>
        <a:sysClr val="window" lastClr="FFFFFF"/>
      </a:lt1>
      <a:dk2>
        <a:srgbClr val="0078BE"/>
      </a:dk2>
      <a:lt2>
        <a:srgbClr val="F2F3F3"/>
      </a:lt2>
      <a:accent1>
        <a:srgbClr val="0078BE"/>
      </a:accent1>
      <a:accent2>
        <a:srgbClr val="65B36E"/>
      </a:accent2>
      <a:accent3>
        <a:srgbClr val="CBC179"/>
      </a:accent3>
      <a:accent4>
        <a:srgbClr val="B6D57F"/>
      </a:accent4>
      <a:accent5>
        <a:srgbClr val="E26830"/>
      </a:accent5>
      <a:accent6>
        <a:srgbClr val="0B4C71"/>
      </a:accent6>
      <a:hlink>
        <a:srgbClr val="000000"/>
      </a:hlink>
      <a:folHlink>
        <a:srgbClr val="7F7F7F"/>
      </a:folHlink>
    </a:clrScheme>
    <a:fontScheme name="Medrie">
      <a:majorFont>
        <a:latin typeface="Open Sans"/>
        <a:ea typeface=""/>
        <a:cs typeface=""/>
      </a:majorFont>
      <a:minorFont>
        <a:latin typeface="Open Sans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PowerPoint Template Medrie.potx" id="{9F311F81-90A8-4899-984E-B523C9C6420B}" vid="{1F970787-394D-48C3-81DC-BCC14C501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rie">
      <a:dk1>
        <a:sysClr val="windowText" lastClr="000000"/>
      </a:dk1>
      <a:lt1>
        <a:sysClr val="window" lastClr="FFFFFF"/>
      </a:lt1>
      <a:dk2>
        <a:srgbClr val="0078BE"/>
      </a:dk2>
      <a:lt2>
        <a:srgbClr val="F2F3F3"/>
      </a:lt2>
      <a:accent1>
        <a:srgbClr val="0078BE"/>
      </a:accent1>
      <a:accent2>
        <a:srgbClr val="65B36E"/>
      </a:accent2>
      <a:accent3>
        <a:srgbClr val="CBC179"/>
      </a:accent3>
      <a:accent4>
        <a:srgbClr val="B6D57F"/>
      </a:accent4>
      <a:accent5>
        <a:srgbClr val="E26830"/>
      </a:accent5>
      <a:accent6>
        <a:srgbClr val="0B4C71"/>
      </a:accent6>
      <a:hlink>
        <a:srgbClr val="000000"/>
      </a:hlink>
      <a:folHlink>
        <a:srgbClr val="7F7F7F"/>
      </a:folHlink>
    </a:clrScheme>
    <a:fontScheme name="Medrie">
      <a:majorFont>
        <a:latin typeface="Open Sans"/>
        <a:ea typeface=""/>
        <a:cs typeface=""/>
      </a:majorFont>
      <a:minorFont>
        <a:latin typeface="Open Sans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Medrie">
      <a:dk1>
        <a:sysClr val="windowText" lastClr="000000"/>
      </a:dk1>
      <a:lt1>
        <a:sysClr val="window" lastClr="FFFFFF"/>
      </a:lt1>
      <a:dk2>
        <a:srgbClr val="0078BE"/>
      </a:dk2>
      <a:lt2>
        <a:srgbClr val="F2F3F3"/>
      </a:lt2>
      <a:accent1>
        <a:srgbClr val="0078BE"/>
      </a:accent1>
      <a:accent2>
        <a:srgbClr val="65B36E"/>
      </a:accent2>
      <a:accent3>
        <a:srgbClr val="CBC179"/>
      </a:accent3>
      <a:accent4>
        <a:srgbClr val="B6D57F"/>
      </a:accent4>
      <a:accent5>
        <a:srgbClr val="E26830"/>
      </a:accent5>
      <a:accent6>
        <a:srgbClr val="0B4C71"/>
      </a:accent6>
      <a:hlink>
        <a:srgbClr val="000000"/>
      </a:hlink>
      <a:folHlink>
        <a:srgbClr val="7F7F7F"/>
      </a:folHlink>
    </a:clrScheme>
    <a:fontScheme name="Medrie">
      <a:majorFont>
        <a:latin typeface="Open Sans"/>
        <a:ea typeface=""/>
        <a:cs typeface=""/>
      </a:majorFont>
      <a:minorFont>
        <a:latin typeface="Open Sans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EC3B85DFC5AE44ACC0E20AF852B36C" ma:contentTypeVersion="14" ma:contentTypeDescription="Een nieuw document maken." ma:contentTypeScope="" ma:versionID="7a99adec805ba8241636d1b9ee0adee1">
  <xsd:schema xmlns:xsd="http://www.w3.org/2001/XMLSchema" xmlns:xs="http://www.w3.org/2001/XMLSchema" xmlns:p="http://schemas.microsoft.com/office/2006/metadata/properties" xmlns:ns2="e7b66a3f-9aac-4fe0-8d5a-264a37d9f6d1" xmlns:ns3="ad8500a4-83d8-4c64-adc4-6a85dabb4793" targetNamespace="http://schemas.microsoft.com/office/2006/metadata/properties" ma:root="true" ma:fieldsID="2a45dc7d6f9894e1935090534310ba82" ns2:_="" ns3:_="">
    <xsd:import namespace="e7b66a3f-9aac-4fe0-8d5a-264a37d9f6d1"/>
    <xsd:import namespace="ad8500a4-83d8-4c64-adc4-6a85dabb47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66a3f-9aac-4fe0-8d5a-264a37d9f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ad00151b-6443-48be-a8f8-47d59114258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8500a4-83d8-4c64-adc4-6a85dabb479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7bb02134-67f4-4e4c-a1e6-e7e5471cfdce}" ma:internalName="TaxCatchAll" ma:showField="CatchAllData" ma:web="ad8500a4-83d8-4c64-adc4-6a85dabb47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b66a3f-9aac-4fe0-8d5a-264a37d9f6d1">
      <Terms xmlns="http://schemas.microsoft.com/office/infopath/2007/PartnerControls"/>
    </lcf76f155ced4ddcb4097134ff3c332f>
    <TaxCatchAll xmlns="ad8500a4-83d8-4c64-adc4-6a85dabb479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5323FD-0C5D-42E1-BF76-380148B54DE2}">
  <ds:schemaRefs>
    <ds:schemaRef ds:uri="ad8500a4-83d8-4c64-adc4-6a85dabb4793"/>
    <ds:schemaRef ds:uri="e7b66a3f-9aac-4fe0-8d5a-264a37d9f6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7546CA-758E-4481-964A-3552678E986F}">
  <ds:schemaRefs>
    <ds:schemaRef ds:uri="e7b66a3f-9aac-4fe0-8d5a-264a37d9f6d1"/>
    <ds:schemaRef ds:uri="http://www.w3.org/XML/1998/namespace"/>
    <ds:schemaRef ds:uri="http://purl.org/dc/terms/"/>
    <ds:schemaRef ds:uri="ad8500a4-83d8-4c64-adc4-6a85dabb479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898DACE-D42B-43D7-A3D9-693182C9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Medrie PowerPoint Template </Template>
  <TotalTime>20</TotalTime>
  <Words>1499</Words>
  <Application>Microsoft Office PowerPoint</Application>
  <PresentationFormat>Breedbeeld</PresentationFormat>
  <Paragraphs>198</Paragraphs>
  <Slides>16</Slides>
  <Notes>16</Notes>
  <HiddenSlides>0</HiddenSlides>
  <MMClips>0</MMClips>
  <ScaleCrop>false</ScaleCrop>
  <HeadingPairs>
    <vt:vector size="8" baseType="variant">
      <vt:variant>
        <vt:lpstr>Gebruikte lettertypen</vt:lpstr>
      </vt:variant>
      <vt:variant>
        <vt:i4>8</vt:i4>
      </vt:variant>
      <vt:variant>
        <vt:lpstr>Thema</vt:lpstr>
      </vt:variant>
      <vt:variant>
        <vt:i4>2</vt:i4>
      </vt:variant>
      <vt:variant>
        <vt:lpstr>Ingesloten OLE-bronprogramma's</vt:lpstr>
      </vt:variant>
      <vt:variant>
        <vt:i4>1</vt:i4>
      </vt:variant>
      <vt:variant>
        <vt:lpstr>Diatitels</vt:lpstr>
      </vt:variant>
      <vt:variant>
        <vt:i4>16</vt:i4>
      </vt:variant>
    </vt:vector>
  </HeadingPairs>
  <TitlesOfParts>
    <vt:vector size="27" baseType="lpstr">
      <vt:lpstr>Arial</vt:lpstr>
      <vt:lpstr>Calibri</vt:lpstr>
      <vt:lpstr>Open Sans</vt:lpstr>
      <vt:lpstr>Open Sans Light</vt:lpstr>
      <vt:lpstr>Open Sans Light Bold</vt:lpstr>
      <vt:lpstr>Segoe UI</vt:lpstr>
      <vt:lpstr>Symbol</vt:lpstr>
      <vt:lpstr>Wingdings</vt:lpstr>
      <vt:lpstr>Medrie</vt:lpstr>
      <vt:lpstr>Office Theme</vt:lpstr>
      <vt:lpstr>think-cell Slide</vt:lpstr>
      <vt:lpstr>Persoonsgerichte zorg in de huisartspraktijk</vt:lpstr>
      <vt:lpstr>PowerPoint-presentatie</vt:lpstr>
      <vt:lpstr>PowerPoint-presentatie</vt:lpstr>
      <vt:lpstr>Doorontwikkeling chronische zorg</vt:lpstr>
      <vt:lpstr>PowerPoint-presentatie</vt:lpstr>
      <vt:lpstr>Persoonsgerichte zorg</vt:lpstr>
      <vt:lpstr>Aandoeningsspecifieke overzichten</vt:lpstr>
      <vt:lpstr>Vragenlijst starten</vt:lpstr>
      <vt:lpstr>Vragenlijst inzien</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Fenneke van der Scheer</dc:creator>
  <cp:lastModifiedBy>Rian Bron</cp:lastModifiedBy>
  <cp:revision>4</cp:revision>
  <dcterms:created xsi:type="dcterms:W3CDTF">2021-06-01T12:02:33Z</dcterms:created>
  <dcterms:modified xsi:type="dcterms:W3CDTF">2025-02-18T12:46:25Z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0x010100E9EC3B85DFC5AE44ACC0E20AF852B36C</vt:lpwstr>
  </property>
  <property fmtid="{D5CDD505-2E9C-101B-9397-08002B2CF9AE}" pid="3" name="Order">
    <vt:r8>164000</vt:r8>
  </property>
  <property fmtid="{D5CDD505-2E9C-101B-9397-08002B2CF9AE}" pid="4" name="MediaServiceImageTags">
    <vt:lpwstr/>
  </property>
</Properties>
</file>